
<file path=[Content_Types].xml><?xml version="1.0" encoding="utf-8"?>
<Types xmlns="http://schemas.openxmlformats.org/package/2006/content-types">
  <Default Extension="fntdata" ContentType="application/x-fontdata"/>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ppt/tags/tag18.xml" ContentType="application/vnd.openxmlformats-officedocument.presentationml.tags+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4"/>
  </p:sldMasterIdLst>
  <p:notesMasterIdLst>
    <p:notesMasterId r:id="rId22"/>
  </p:notesMasterIdLst>
  <p:sldIdLst>
    <p:sldId id="256" r:id="rId5"/>
    <p:sldId id="257" r:id="rId6"/>
    <p:sldId id="258" r:id="rId7"/>
    <p:sldId id="259" r:id="rId8"/>
    <p:sldId id="260" r:id="rId9"/>
    <p:sldId id="261" r:id="rId10"/>
    <p:sldId id="262" r:id="rId11"/>
    <p:sldId id="271" r:id="rId12"/>
    <p:sldId id="263" r:id="rId13"/>
    <p:sldId id="273" r:id="rId14"/>
    <p:sldId id="274" r:id="rId15"/>
    <p:sldId id="264" r:id="rId16"/>
    <p:sldId id="265" r:id="rId17"/>
    <p:sldId id="266" r:id="rId18"/>
    <p:sldId id="267" r:id="rId19"/>
    <p:sldId id="268" r:id="rId20"/>
    <p:sldId id="269" r:id="rId21"/>
  </p:sldIdLst>
  <p:sldSz cx="12192000" cy="6858000"/>
  <p:notesSz cx="6858000" cy="9144000"/>
  <p:embeddedFontLst>
    <p:embeddedFont>
      <p:font typeface="Calibri" panose="020F0502020204030204" pitchFamily="34" charset="0"/>
      <p:regular r:id="rId23"/>
      <p:bold r:id="rId24"/>
      <p:italic r:id="rId25"/>
      <p:boldItalic r:id="rId26"/>
    </p:embeddedFont>
    <p:embeddedFont>
      <p:font typeface="Century Gothic" panose="020B0502020202020204" pitchFamily="34" charset="0"/>
      <p:regular r:id="rId27"/>
      <p:bold r:id="rId28"/>
      <p:italic r:id="rId29"/>
      <p:boldItalic r:id="rId30"/>
    </p:embeddedFont>
  </p:embeddedFontLst>
  <p:custDataLst>
    <p:tags r:id="rId31"/>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2" roundtripDataSignature="AMtx7mhlYlCtF+airiOZksSy3UV5ad0ghg=="/>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essica Ayer" initials="jA" lastIdx="1" clrIdx="0">
    <p:extLst>
      <p:ext uri="{19B8F6BF-5375-455C-9EA6-DF929625EA0E}">
        <p15:presenceInfo xmlns:p15="http://schemas.microsoft.com/office/powerpoint/2012/main" userId="16f1883baa9eaaf6"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02198C4-3087-4945-87E3-76CBB3509B7E}">
  <a:tblStyle styleId="{802198C4-3087-4945-87E3-76CBB3509B7E}"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2302" autoAdjust="0"/>
  </p:normalViewPr>
  <p:slideViewPr>
    <p:cSldViewPr snapToGrid="0">
      <p:cViewPr varScale="1">
        <p:scale>
          <a:sx n="88" d="100"/>
          <a:sy n="88" d="100"/>
        </p:scale>
        <p:origin x="90" y="150"/>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4.fntdata"/><Relationship Id="rId21" Type="http://schemas.openxmlformats.org/officeDocument/2006/relationships/slide" Target="slides/slide17.xml"/><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3.fntdata"/><Relationship Id="rId33"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font" Target="fonts/font7.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2.fntdata"/><Relationship Id="rId32" Type="http://customschemas.google.com/relationships/presentationmetadata" Target="metadata"/><Relationship Id="rId37"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gs" Target="tags/tag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63919653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800" dirty="0">
                <a:effectLst/>
                <a:latin typeface="Calibri" panose="020F0502020204030204" pitchFamily="34" charset="0"/>
                <a:ea typeface="Calibri" panose="020F0502020204030204" pitchFamily="34" charset="0"/>
              </a:rPr>
              <a:t>This presentation will introduce you to Green Pace’s new security policy. The policy is designed to support the transition from a DevOps to a </a:t>
            </a:r>
            <a:r>
              <a:rPr lang="en-US" sz="1800" dirty="0" err="1">
                <a:effectLst/>
                <a:latin typeface="Calibri" panose="020F0502020204030204" pitchFamily="34" charset="0"/>
                <a:ea typeface="Calibri" panose="020F0502020204030204" pitchFamily="34" charset="0"/>
              </a:rPr>
              <a:t>DevSecOps</a:t>
            </a:r>
            <a:r>
              <a:rPr lang="en-US" sz="1800" dirty="0">
                <a:effectLst/>
                <a:latin typeface="Calibri" panose="020F0502020204030204" pitchFamily="34" charset="0"/>
                <a:ea typeface="Calibri" panose="020F0502020204030204" pitchFamily="34" charset="0"/>
              </a:rPr>
              <a:t> workflow. It covers both what standards and policies are being implemented as well as why.</a:t>
            </a:r>
            <a:endParaRPr dirty="0"/>
          </a:p>
        </p:txBody>
      </p:sp>
      <p:sp>
        <p:nvSpPr>
          <p:cNvPr id="142" name="Google Shape;14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indent="0">
              <a:lnSpc>
                <a:spcPct val="107000"/>
              </a:lnSpc>
              <a:spcBef>
                <a:spcPts val="0"/>
              </a:spcBef>
              <a:spcAft>
                <a:spcPts val="800"/>
              </a:spcAft>
              <a:buNone/>
            </a:pPr>
            <a:r>
              <a:rPr lang="en-US" sz="1800" dirty="0">
                <a:effectLst/>
                <a:latin typeface="Calibri" panose="020F0502020204030204" pitchFamily="34" charset="0"/>
                <a:ea typeface="Calibri" panose="020F0502020204030204" pitchFamily="34" charset="0"/>
                <a:cs typeface="Calibri" panose="020F0502020204030204" pitchFamily="34" charset="0"/>
              </a:rPr>
              <a:t>Example three makes sure there is sufficient space available for the data type or in a container before trying to add values.</a:t>
            </a:r>
            <a:endParaRPr lang="en-US" sz="1800" dirty="0">
              <a:effectLst/>
              <a:latin typeface="Calibri" panose="020F0502020204030204" pitchFamily="34" charset="0"/>
              <a:ea typeface="Calibri" panose="020F0502020204030204" pitchFamily="34" charset="0"/>
            </a:endParaRPr>
          </a:p>
          <a:p>
            <a:pPr marL="0" marR="0" indent="0">
              <a:lnSpc>
                <a:spcPct val="107000"/>
              </a:lnSpc>
              <a:spcBef>
                <a:spcPts val="0"/>
              </a:spcBef>
              <a:spcAft>
                <a:spcPts val="800"/>
              </a:spcAft>
              <a:buNone/>
            </a:pPr>
            <a:r>
              <a:rPr lang="en-US" sz="1800" dirty="0">
                <a:effectLst/>
                <a:latin typeface="Calibri" panose="020F0502020204030204" pitchFamily="34" charset="0"/>
                <a:ea typeface="Calibri" panose="020F0502020204030204" pitchFamily="34" charset="0"/>
                <a:cs typeface="Calibri" panose="020F0502020204030204" pitchFamily="34" charset="0"/>
              </a:rPr>
              <a:t> </a:t>
            </a:r>
            <a:endParaRPr lang="en-US" sz="1800" dirty="0">
              <a:effectLst/>
              <a:latin typeface="Calibri" panose="020F0502020204030204" pitchFamily="34" charset="0"/>
              <a:ea typeface="Calibri" panose="020F0502020204030204" pitchFamily="34" charset="0"/>
            </a:endParaRPr>
          </a:p>
          <a:p>
            <a:pPr marL="0" marR="0" indent="0">
              <a:lnSpc>
                <a:spcPct val="107000"/>
              </a:lnSpc>
              <a:spcBef>
                <a:spcPts val="0"/>
              </a:spcBef>
              <a:spcAft>
                <a:spcPts val="800"/>
              </a:spcAft>
              <a:buNone/>
            </a:pPr>
            <a:r>
              <a:rPr lang="en-US" sz="1800" dirty="0">
                <a:effectLst/>
                <a:latin typeface="Calibri" panose="020F0502020204030204" pitchFamily="34" charset="0"/>
                <a:ea typeface="Calibri" panose="020F0502020204030204" pitchFamily="34" charset="0"/>
                <a:cs typeface="Calibri" panose="020F0502020204030204" pitchFamily="34" charset="0"/>
              </a:rPr>
              <a:t>By making sure the capacity of a container is large enough for the data we desire it to hold we prevent improper memory management that could create vulnerabilities. This slide shows a failed test. The container “collection” has a capacity of zero and therefore cannot hold data without being resized. </a:t>
            </a:r>
            <a:endParaRPr lang="en-US" sz="1800" dirty="0">
              <a:effectLst/>
              <a:latin typeface="Calibri" panose="020F0502020204030204" pitchFamily="34" charset="0"/>
              <a:ea typeface="Calibri" panose="020F0502020204030204" pitchFamily="34" charset="0"/>
            </a:endParaRPr>
          </a:p>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31586866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indent="0">
              <a:lnSpc>
                <a:spcPct val="107000"/>
              </a:lnSpc>
              <a:spcBef>
                <a:spcPts val="0"/>
              </a:spcBef>
              <a:spcAft>
                <a:spcPts val="800"/>
              </a:spcAft>
              <a:buNone/>
            </a:pPr>
            <a:r>
              <a:rPr lang="en-US" sz="1800" dirty="0">
                <a:effectLst/>
                <a:latin typeface="Calibri" panose="020F0502020204030204" pitchFamily="34" charset="0"/>
                <a:ea typeface="Calibri" panose="020F0502020204030204" pitchFamily="34" charset="0"/>
                <a:cs typeface="Calibri" panose="020F0502020204030204" pitchFamily="34" charset="0"/>
              </a:rPr>
              <a:t>The fourth and last unit test example in this presentation checks to make sure the size of a container cannot be negated. An exception is thrown if the user attempts to negate the size. It is important to know what data type is being used and what size range it can be to prevent underflow or overflow. </a:t>
            </a:r>
            <a:endParaRPr lang="en-US" sz="1800" dirty="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30499863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800" dirty="0">
                <a:effectLst/>
                <a:latin typeface="Calibri" panose="020F0502020204030204" pitchFamily="34" charset="0"/>
                <a:ea typeface="Calibri" panose="020F0502020204030204" pitchFamily="34" charset="0"/>
              </a:rPr>
              <a:t>This visual show the Pipeline for </a:t>
            </a:r>
            <a:r>
              <a:rPr lang="en-US" sz="1800" dirty="0" err="1">
                <a:effectLst/>
                <a:latin typeface="Calibri" panose="020F0502020204030204" pitchFamily="34" charset="0"/>
                <a:ea typeface="Calibri" panose="020F0502020204030204" pitchFamily="34" charset="0"/>
              </a:rPr>
              <a:t>DevSecOps</a:t>
            </a:r>
            <a:r>
              <a:rPr lang="en-US" sz="1800" dirty="0">
                <a:effectLst/>
                <a:latin typeface="Calibri" panose="020F0502020204030204" pitchFamily="34" charset="0"/>
                <a:ea typeface="Calibri" panose="020F0502020204030204" pitchFamily="34" charset="0"/>
              </a:rPr>
              <a:t> and how automation can be incorporated into the software development lifecycle. As you can see, security has been brought to the forefront of every phase. </a:t>
            </a:r>
            <a:endParaRPr dirty="0"/>
          </a:p>
        </p:txBody>
      </p:sp>
      <p:sp>
        <p:nvSpPr>
          <p:cNvPr id="200" name="Google Shape;200;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indent="0">
              <a:lnSpc>
                <a:spcPct val="107000"/>
              </a:lnSpc>
              <a:spcBef>
                <a:spcPts val="0"/>
              </a:spcBef>
              <a:spcAft>
                <a:spcPts val="800"/>
              </a:spcAft>
              <a:buNone/>
            </a:pPr>
            <a:r>
              <a:rPr lang="en-US" sz="1800" dirty="0" err="1">
                <a:effectLst/>
                <a:latin typeface="Calibri" panose="020F0502020204030204" pitchFamily="34" charset="0"/>
                <a:ea typeface="Calibri" panose="020F0502020204030204" pitchFamily="34" charset="0"/>
                <a:cs typeface="Calibri" panose="020F0502020204030204" pitchFamily="34" charset="0"/>
              </a:rPr>
              <a:t>DevSecOps</a:t>
            </a:r>
            <a:r>
              <a:rPr lang="en-US" sz="1800" dirty="0">
                <a:effectLst/>
                <a:latin typeface="Calibri" panose="020F0502020204030204" pitchFamily="34" charset="0"/>
                <a:ea typeface="Calibri" panose="020F0502020204030204" pitchFamily="34" charset="0"/>
                <a:cs typeface="Calibri" panose="020F0502020204030204" pitchFamily="34" charset="0"/>
              </a:rPr>
              <a:t> stands for Development, Security, and Operations. It integrates security into each phase of the software development lifecycle with automation tools. Security protocols should be implemented when planning, designing, building, testing, and maintaining the system. </a:t>
            </a:r>
            <a:endParaRPr lang="en-US" sz="1800" dirty="0">
              <a:effectLst/>
              <a:latin typeface="Calibri" panose="020F0502020204030204" pitchFamily="34" charset="0"/>
              <a:ea typeface="Calibri" panose="020F0502020204030204" pitchFamily="34" charset="0"/>
              <a:cs typeface="Arial"/>
            </a:endParaRPr>
          </a:p>
          <a:p>
            <a:pPr marL="0" marR="0" indent="0">
              <a:lnSpc>
                <a:spcPct val="107000"/>
              </a:lnSpc>
              <a:spcBef>
                <a:spcPts val="0"/>
              </a:spcBef>
              <a:spcAft>
                <a:spcPts val="800"/>
              </a:spcAft>
              <a:buNone/>
            </a:pPr>
            <a:r>
              <a:rPr lang="en-US" sz="1800" dirty="0">
                <a:effectLst/>
                <a:latin typeface="Calibri" panose="020F0502020204030204" pitchFamily="34" charset="0"/>
                <a:ea typeface="Calibri" panose="020F0502020204030204" pitchFamily="34" charset="0"/>
                <a:cs typeface="Calibri" panose="020F0502020204030204" pitchFamily="34" charset="0"/>
              </a:rPr>
              <a:t> </a:t>
            </a:r>
            <a:endParaRPr lang="en-US" sz="1800" dirty="0">
              <a:effectLst/>
              <a:latin typeface="Calibri" panose="020F0502020204030204" pitchFamily="34" charset="0"/>
              <a:ea typeface="Calibri" panose="020F0502020204030204" pitchFamily="34" charset="0"/>
            </a:endParaRPr>
          </a:p>
          <a:p>
            <a:pPr marL="0" marR="0" indent="0">
              <a:lnSpc>
                <a:spcPct val="107000"/>
              </a:lnSpc>
              <a:spcBef>
                <a:spcPts val="0"/>
              </a:spcBef>
              <a:spcAft>
                <a:spcPts val="800"/>
              </a:spcAft>
              <a:buNone/>
            </a:pPr>
            <a:r>
              <a:rPr lang="en-US" sz="1800" dirty="0">
                <a:effectLst/>
                <a:latin typeface="Calibri" panose="020F0502020204030204" pitchFamily="34" charset="0"/>
                <a:ea typeface="Calibri" panose="020F0502020204030204" pitchFamily="34" charset="0"/>
                <a:cs typeface="Calibri" panose="020F0502020204030204" pitchFamily="34" charset="0"/>
              </a:rPr>
              <a:t>The tools that were used to run some sample testing for Green Pace were Google Test and </a:t>
            </a:r>
            <a:r>
              <a:rPr lang="en-US" sz="1800" dirty="0" err="1">
                <a:effectLst/>
                <a:latin typeface="Calibri" panose="020F0502020204030204" pitchFamily="34" charset="0"/>
                <a:ea typeface="Calibri" panose="020F0502020204030204" pitchFamily="34" charset="0"/>
                <a:cs typeface="Calibri" panose="020F0502020204030204" pitchFamily="34" charset="0"/>
              </a:rPr>
              <a:t>CPPcheck</a:t>
            </a:r>
            <a:r>
              <a:rPr lang="en-US" sz="1800" dirty="0">
                <a:effectLst/>
                <a:latin typeface="Calibri" panose="020F0502020204030204" pitchFamily="34" charset="0"/>
                <a:ea typeface="Calibri" panose="020F0502020204030204" pitchFamily="34" charset="0"/>
                <a:cs typeface="Calibri" panose="020F0502020204030204" pitchFamily="34" charset="0"/>
              </a:rPr>
              <a:t>. </a:t>
            </a:r>
            <a:endParaRPr lang="en-US" sz="1800" dirty="0">
              <a:effectLst/>
              <a:latin typeface="Calibri" panose="020F0502020204030204" pitchFamily="34" charset="0"/>
              <a:ea typeface="Calibri" panose="020F0502020204030204" pitchFamily="34" charset="0"/>
              <a:cs typeface="Arial"/>
            </a:endParaRPr>
          </a:p>
          <a:p>
            <a:pPr marL="0" marR="0" indent="0">
              <a:lnSpc>
                <a:spcPct val="107000"/>
              </a:lnSpc>
              <a:spcBef>
                <a:spcPts val="0"/>
              </a:spcBef>
              <a:spcAft>
                <a:spcPts val="800"/>
              </a:spcAft>
              <a:buNone/>
            </a:pPr>
            <a:r>
              <a:rPr lang="en-US" sz="1800" dirty="0">
                <a:effectLst/>
                <a:latin typeface="Calibri" panose="020F0502020204030204" pitchFamily="34" charset="0"/>
                <a:ea typeface="Calibri" panose="020F0502020204030204" pitchFamily="34" charset="0"/>
                <a:cs typeface="Calibri" panose="020F0502020204030204" pitchFamily="34" charset="0"/>
              </a:rPr>
              <a:t> </a:t>
            </a:r>
            <a:endParaRPr lang="en-US" sz="1800" dirty="0">
              <a:effectLst/>
              <a:latin typeface="Calibri" panose="020F0502020204030204" pitchFamily="34" charset="0"/>
              <a:ea typeface="Calibri" panose="020F0502020204030204" pitchFamily="34" charset="0"/>
            </a:endParaRPr>
          </a:p>
          <a:p>
            <a:pPr marL="0" marR="0" indent="0">
              <a:lnSpc>
                <a:spcPct val="107000"/>
              </a:lnSpc>
              <a:spcBef>
                <a:spcPts val="0"/>
              </a:spcBef>
              <a:spcAft>
                <a:spcPts val="800"/>
              </a:spcAft>
              <a:buNone/>
            </a:pPr>
            <a:r>
              <a:rPr lang="en-US" sz="1800" dirty="0">
                <a:effectLst/>
                <a:latin typeface="Calibri" panose="020F0502020204030204" pitchFamily="34" charset="0"/>
                <a:ea typeface="Calibri" panose="020F0502020204030204" pitchFamily="34" charset="0"/>
                <a:cs typeface="Calibri" panose="020F0502020204030204" pitchFamily="34" charset="0"/>
              </a:rPr>
              <a:t>Google Test was used for the unit tests. It is simple to use and integrates right into the IDE.</a:t>
            </a:r>
          </a:p>
          <a:p>
            <a:pPr marL="0" marR="0" indent="0">
              <a:lnSpc>
                <a:spcPct val="107000"/>
              </a:lnSpc>
              <a:spcBef>
                <a:spcPts val="0"/>
              </a:spcBef>
              <a:spcAft>
                <a:spcPts val="800"/>
              </a:spcAft>
              <a:buNone/>
            </a:pPr>
            <a:endParaRPr lang="en-US" sz="1800" dirty="0">
              <a:effectLst/>
              <a:latin typeface="Calibri" panose="020F0502020204030204" pitchFamily="34" charset="0"/>
              <a:ea typeface="Calibri" panose="020F0502020204030204" pitchFamily="34" charset="0"/>
            </a:endParaRPr>
          </a:p>
          <a:p>
            <a:pPr marL="0" marR="0" indent="0">
              <a:lnSpc>
                <a:spcPct val="107000"/>
              </a:lnSpc>
              <a:spcBef>
                <a:spcPts val="0"/>
              </a:spcBef>
              <a:spcAft>
                <a:spcPts val="800"/>
              </a:spcAft>
              <a:buNone/>
            </a:pPr>
            <a:r>
              <a:rPr lang="en-US" sz="1800" dirty="0" err="1">
                <a:effectLst/>
                <a:latin typeface="Calibri" panose="020F0502020204030204" pitchFamily="34" charset="0"/>
                <a:ea typeface="Calibri" panose="020F0502020204030204" pitchFamily="34" charset="0"/>
                <a:cs typeface="Calibri" panose="020F0502020204030204" pitchFamily="34" charset="0"/>
              </a:rPr>
              <a:t>CPPcheck</a:t>
            </a:r>
            <a:r>
              <a:rPr lang="en-US" sz="1800" dirty="0">
                <a:effectLst/>
                <a:latin typeface="Calibri" panose="020F0502020204030204" pitchFamily="34" charset="0"/>
                <a:ea typeface="Calibri" panose="020F0502020204030204" pitchFamily="34" charset="0"/>
                <a:cs typeface="Calibri" panose="020F0502020204030204" pitchFamily="34" charset="0"/>
              </a:rPr>
              <a:t> is one of many available static analysis testing application. The tool is used to discover warnings, and errors in the developed code. It offers a short description and suggestions on how to fix each of the issues found.</a:t>
            </a:r>
            <a:endParaRPr lang="en-US" sz="1800" dirty="0">
              <a:effectLst/>
              <a:latin typeface="Calibri" panose="020F0502020204030204" pitchFamily="34" charset="0"/>
              <a:ea typeface="Calibri" panose="020F0502020204030204" pitchFamily="34" charset="0"/>
            </a:endParaRPr>
          </a:p>
          <a:p>
            <a:pPr marL="0" lvl="0" indent="0" algn="l" rtl="0">
              <a:lnSpc>
                <a:spcPct val="100000"/>
              </a:lnSpc>
              <a:spcBef>
                <a:spcPts val="0"/>
              </a:spcBef>
              <a:spcAft>
                <a:spcPts val="0"/>
              </a:spcAft>
              <a:buSzPts val="1100"/>
              <a:buNone/>
            </a:pPr>
            <a:endParaRPr dirty="0"/>
          </a:p>
        </p:txBody>
      </p:sp>
      <p:sp>
        <p:nvSpPr>
          <p:cNvPr id="207" name="Google Shape;207;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indent="0">
              <a:lnSpc>
                <a:spcPct val="107000"/>
              </a:lnSpc>
              <a:spcBef>
                <a:spcPts val="0"/>
              </a:spcBef>
              <a:spcAft>
                <a:spcPts val="800"/>
              </a:spcAft>
              <a:buNone/>
            </a:pPr>
            <a:r>
              <a:rPr lang="en-US" sz="1800" dirty="0">
                <a:effectLst/>
                <a:latin typeface="Calibri" panose="020F0502020204030204" pitchFamily="34" charset="0"/>
                <a:ea typeface="Calibri" panose="020F0502020204030204" pitchFamily="34" charset="0"/>
                <a:cs typeface="Calibri" panose="020F0502020204030204" pitchFamily="34" charset="0"/>
              </a:rPr>
              <a:t>There are always going to be risks and benefits to adopting a new workflow. If Green Pace chooses to adopt </a:t>
            </a:r>
            <a:r>
              <a:rPr lang="en-US" sz="1800" dirty="0" err="1">
                <a:effectLst/>
                <a:latin typeface="Calibri" panose="020F0502020204030204" pitchFamily="34" charset="0"/>
                <a:ea typeface="Calibri" panose="020F0502020204030204" pitchFamily="34" charset="0"/>
                <a:cs typeface="Calibri" panose="020F0502020204030204" pitchFamily="34" charset="0"/>
              </a:rPr>
              <a:t>DevSecOps</a:t>
            </a:r>
            <a:r>
              <a:rPr lang="en-US" sz="1800" dirty="0">
                <a:effectLst/>
                <a:latin typeface="Calibri" panose="020F0502020204030204" pitchFamily="34" charset="0"/>
                <a:ea typeface="Calibri" panose="020F0502020204030204" pitchFamily="34" charset="0"/>
                <a:cs typeface="Calibri" panose="020F0502020204030204" pitchFamily="34" charset="0"/>
              </a:rPr>
              <a:t> right now. </a:t>
            </a:r>
            <a:endParaRPr lang="en-US" sz="1800" dirty="0">
              <a:effectLst/>
              <a:latin typeface="Calibri" panose="020F0502020204030204" pitchFamily="34" charset="0"/>
              <a:ea typeface="Calibri" panose="020F0502020204030204" pitchFamily="34" charset="0"/>
            </a:endParaRPr>
          </a:p>
          <a:p>
            <a:pPr marL="0" marR="0" indent="0">
              <a:lnSpc>
                <a:spcPct val="107000"/>
              </a:lnSpc>
              <a:spcBef>
                <a:spcPts val="0"/>
              </a:spcBef>
              <a:spcAft>
                <a:spcPts val="800"/>
              </a:spcAft>
              <a:buNone/>
            </a:pPr>
            <a:r>
              <a:rPr lang="en-US" sz="1800" dirty="0">
                <a:effectLst/>
                <a:latin typeface="Calibri" panose="020F0502020204030204" pitchFamily="34" charset="0"/>
                <a:ea typeface="Calibri" panose="020F0502020204030204" pitchFamily="34" charset="0"/>
                <a:cs typeface="Calibri" panose="020F0502020204030204" pitchFamily="34" charset="0"/>
              </a:rPr>
              <a:t> </a:t>
            </a:r>
            <a:endParaRPr lang="en-US" sz="1800" dirty="0">
              <a:effectLst/>
              <a:latin typeface="Calibri" panose="020F0502020204030204" pitchFamily="34" charset="0"/>
              <a:ea typeface="Calibri" panose="020F0502020204030204" pitchFamily="34" charset="0"/>
            </a:endParaRP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Calibri" panose="020F0502020204030204" pitchFamily="34" charset="0"/>
              </a:rPr>
              <a:t>Risks would include:</a:t>
            </a:r>
            <a:endParaRPr lang="en-US" sz="1800" dirty="0">
              <a:effectLst/>
              <a:latin typeface="Calibri" panose="020F0502020204030204" pitchFamily="34" charset="0"/>
              <a:ea typeface="Calibri" panose="020F0502020204030204" pitchFamily="34" charset="0"/>
            </a:endParaRPr>
          </a:p>
          <a:p>
            <a:pPr marL="800100" marR="0" lvl="1" indent="-342900">
              <a:lnSpc>
                <a:spcPct val="107000"/>
              </a:lnSpc>
              <a:spcBef>
                <a:spcPts val="0"/>
              </a:spcBef>
              <a:spcAft>
                <a:spcPts val="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Calibri" panose="020F0502020204030204" pitchFamily="34" charset="0"/>
              </a:rPr>
              <a:t>Lack of training</a:t>
            </a:r>
            <a:endParaRPr lang="en-US" sz="1800" dirty="0">
              <a:effectLst/>
              <a:latin typeface="Calibri" panose="020F0502020204030204" pitchFamily="34" charset="0"/>
              <a:ea typeface="Calibri" panose="020F0502020204030204" pitchFamily="34" charset="0"/>
            </a:endParaRPr>
          </a:p>
          <a:p>
            <a:pPr marL="800100" marR="0" lvl="1" indent="-342900">
              <a:lnSpc>
                <a:spcPct val="107000"/>
              </a:lnSpc>
              <a:spcBef>
                <a:spcPts val="0"/>
              </a:spcBef>
              <a:spcAft>
                <a:spcPts val="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Calibri" panose="020F0502020204030204" pitchFamily="34" charset="0"/>
              </a:rPr>
              <a:t>More upfront costs</a:t>
            </a:r>
            <a:endParaRPr lang="en-US" sz="1800" dirty="0">
              <a:effectLst/>
              <a:latin typeface="Calibri" panose="020F0502020204030204" pitchFamily="34" charset="0"/>
              <a:ea typeface="Calibri" panose="020F0502020204030204" pitchFamily="34" charset="0"/>
            </a:endParaRP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Calibri" panose="020F0502020204030204" pitchFamily="34" charset="0"/>
              </a:rPr>
              <a:t>The benefits to switching to </a:t>
            </a:r>
            <a:r>
              <a:rPr lang="en-US" sz="1800" dirty="0" err="1">
                <a:effectLst/>
                <a:latin typeface="Calibri" panose="020F0502020204030204" pitchFamily="34" charset="0"/>
                <a:ea typeface="Calibri" panose="020F0502020204030204" pitchFamily="34" charset="0"/>
                <a:cs typeface="Calibri" panose="020F0502020204030204" pitchFamily="34" charset="0"/>
              </a:rPr>
              <a:t>DevSecOps</a:t>
            </a:r>
            <a:r>
              <a:rPr lang="en-US" sz="1800" dirty="0">
                <a:effectLst/>
                <a:latin typeface="Calibri" panose="020F0502020204030204" pitchFamily="34" charset="0"/>
                <a:ea typeface="Calibri" panose="020F0502020204030204" pitchFamily="34" charset="0"/>
                <a:cs typeface="Calibri" panose="020F0502020204030204" pitchFamily="34" charset="0"/>
              </a:rPr>
              <a:t> right now include:</a:t>
            </a:r>
            <a:endParaRPr lang="en-US" sz="1800" dirty="0">
              <a:effectLst/>
              <a:latin typeface="Calibri" panose="020F0502020204030204" pitchFamily="34" charset="0"/>
              <a:ea typeface="Calibri" panose="020F0502020204030204" pitchFamily="34" charset="0"/>
            </a:endParaRPr>
          </a:p>
          <a:p>
            <a:pPr marL="800100" marR="0" lvl="1" indent="-342900">
              <a:lnSpc>
                <a:spcPct val="107000"/>
              </a:lnSpc>
              <a:spcBef>
                <a:spcPts val="0"/>
              </a:spcBef>
              <a:spcAft>
                <a:spcPts val="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Calibri" panose="020F0502020204030204" pitchFamily="34" charset="0"/>
              </a:rPr>
              <a:t>Catching vulnerabilities sooner and protecting your data now.</a:t>
            </a:r>
            <a:endParaRPr lang="en-US" sz="1800" dirty="0">
              <a:effectLst/>
              <a:latin typeface="Calibri" panose="020F0502020204030204" pitchFamily="34" charset="0"/>
              <a:ea typeface="Calibri" panose="020F0502020204030204" pitchFamily="34" charset="0"/>
            </a:endParaRPr>
          </a:p>
          <a:p>
            <a:pPr marL="800100" marR="0" lvl="1" indent="-342900">
              <a:lnSpc>
                <a:spcPct val="107000"/>
              </a:lnSpc>
              <a:spcBef>
                <a:spcPts val="0"/>
              </a:spcBef>
              <a:spcAft>
                <a:spcPts val="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Calibri" panose="020F0502020204030204" pitchFamily="34" charset="0"/>
              </a:rPr>
              <a:t>Code being more secure sooner rather than later resulting in less remediation. </a:t>
            </a:r>
            <a:endParaRPr lang="en-US" sz="1800" dirty="0">
              <a:effectLst/>
              <a:latin typeface="Calibri" panose="020F0502020204030204" pitchFamily="34" charset="0"/>
              <a:ea typeface="Calibri" panose="020F0502020204030204" pitchFamily="34" charset="0"/>
            </a:endParaRPr>
          </a:p>
          <a:p>
            <a:pPr marL="158750" marR="0" indent="0">
              <a:lnSpc>
                <a:spcPct val="107000"/>
              </a:lnSpc>
              <a:spcBef>
                <a:spcPts val="0"/>
              </a:spcBef>
              <a:spcAft>
                <a:spcPts val="800"/>
              </a:spcAft>
              <a:buNone/>
            </a:pPr>
            <a:r>
              <a:rPr lang="en-US" sz="1800" dirty="0">
                <a:effectLst/>
                <a:latin typeface="Calibri" panose="020F0502020204030204" pitchFamily="34" charset="0"/>
                <a:ea typeface="Calibri" panose="020F0502020204030204" pitchFamily="34" charset="0"/>
                <a:cs typeface="Calibri" panose="020F0502020204030204" pitchFamily="34" charset="0"/>
              </a:rPr>
              <a:t> </a:t>
            </a:r>
            <a:endParaRPr lang="en-US" sz="1800" dirty="0">
              <a:effectLst/>
              <a:latin typeface="Calibri" panose="020F0502020204030204" pitchFamily="34" charset="0"/>
              <a:ea typeface="Calibri" panose="020F0502020204030204" pitchFamily="34" charset="0"/>
            </a:endParaRP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Calibri" panose="020F0502020204030204" pitchFamily="34" charset="0"/>
              </a:rPr>
              <a:t>Should Grean Pace prefer to wait until later to implement </a:t>
            </a:r>
            <a:r>
              <a:rPr lang="en-US" sz="1800" dirty="0" err="1">
                <a:effectLst/>
                <a:latin typeface="Calibri" panose="020F0502020204030204" pitchFamily="34" charset="0"/>
                <a:ea typeface="Calibri" panose="020F0502020204030204" pitchFamily="34" charset="0"/>
                <a:cs typeface="Calibri" panose="020F0502020204030204" pitchFamily="34" charset="0"/>
              </a:rPr>
              <a:t>DevSecOps</a:t>
            </a:r>
            <a:r>
              <a:rPr lang="en-US" sz="1800" dirty="0">
                <a:effectLst/>
                <a:latin typeface="Calibri" panose="020F0502020204030204" pitchFamily="34" charset="0"/>
                <a:ea typeface="Calibri" panose="020F0502020204030204" pitchFamily="34" charset="0"/>
                <a:cs typeface="Calibri" panose="020F0502020204030204" pitchFamily="34" charset="0"/>
              </a:rPr>
              <a:t> Risks include:</a:t>
            </a:r>
            <a:endParaRPr lang="en-US" sz="1800" dirty="0">
              <a:effectLst/>
              <a:latin typeface="Calibri" panose="020F0502020204030204" pitchFamily="34" charset="0"/>
              <a:ea typeface="Calibri" panose="020F0502020204030204" pitchFamily="34" charset="0"/>
            </a:endParaRPr>
          </a:p>
          <a:p>
            <a:pPr marL="800100" marR="0" lvl="1" indent="-342900">
              <a:lnSpc>
                <a:spcPct val="107000"/>
              </a:lnSpc>
              <a:spcBef>
                <a:spcPts val="0"/>
              </a:spcBef>
              <a:spcAft>
                <a:spcPts val="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Calibri" panose="020F0502020204030204" pitchFamily="34" charset="0"/>
              </a:rPr>
              <a:t>Insure code</a:t>
            </a:r>
            <a:endParaRPr lang="en-US" sz="1800" dirty="0">
              <a:effectLst/>
              <a:latin typeface="Calibri" panose="020F0502020204030204" pitchFamily="34" charset="0"/>
              <a:ea typeface="Calibri" panose="020F0502020204030204" pitchFamily="34" charset="0"/>
            </a:endParaRPr>
          </a:p>
          <a:p>
            <a:pPr marL="800100" marR="0" lvl="1" indent="-342900">
              <a:lnSpc>
                <a:spcPct val="107000"/>
              </a:lnSpc>
              <a:spcBef>
                <a:spcPts val="0"/>
              </a:spcBef>
              <a:spcAft>
                <a:spcPts val="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Calibri" panose="020F0502020204030204" pitchFamily="34" charset="0"/>
              </a:rPr>
              <a:t>Security gaps due to manual testing practices</a:t>
            </a:r>
            <a:endParaRPr lang="en-US" sz="1800" dirty="0">
              <a:effectLst/>
              <a:latin typeface="Calibri" panose="020F0502020204030204" pitchFamily="34" charset="0"/>
              <a:ea typeface="Calibri" panose="020F0502020204030204" pitchFamily="34" charset="0"/>
            </a:endParaRPr>
          </a:p>
          <a:p>
            <a:pPr marL="800100" marR="0" lvl="1" indent="-342900">
              <a:lnSpc>
                <a:spcPct val="107000"/>
              </a:lnSpc>
              <a:spcBef>
                <a:spcPts val="0"/>
              </a:spcBef>
              <a:spcAft>
                <a:spcPts val="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Calibri" panose="020F0502020204030204" pitchFamily="34" charset="0"/>
              </a:rPr>
              <a:t>More remediation which is costly when development is already complete</a:t>
            </a:r>
            <a:endParaRPr lang="en-US" sz="1800" dirty="0">
              <a:effectLst/>
              <a:latin typeface="Calibri" panose="020F0502020204030204" pitchFamily="34" charset="0"/>
              <a:ea typeface="Calibri" panose="020F0502020204030204" pitchFamily="34" charset="0"/>
            </a:endParaRP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Calibri" panose="020F0502020204030204" pitchFamily="34" charset="0"/>
              </a:rPr>
              <a:t>Benefits to waiting are:</a:t>
            </a:r>
            <a:endParaRPr lang="en-US" sz="1800" dirty="0">
              <a:effectLst/>
              <a:latin typeface="Calibri" panose="020F0502020204030204" pitchFamily="34" charset="0"/>
              <a:ea typeface="Calibri" panose="020F0502020204030204" pitchFamily="34" charset="0"/>
            </a:endParaRPr>
          </a:p>
          <a:p>
            <a:pPr marL="800100" marR="0" lvl="1" indent="-342900">
              <a:lnSpc>
                <a:spcPct val="107000"/>
              </a:lnSpc>
              <a:spcBef>
                <a:spcPts val="0"/>
              </a:spcBef>
              <a:spcAft>
                <a:spcPts val="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Calibri" panose="020F0502020204030204" pitchFamily="34" charset="0"/>
              </a:rPr>
              <a:t>More time to learn the new tools and become comfortable with change</a:t>
            </a:r>
            <a:endParaRPr lang="en-US" sz="1800" dirty="0">
              <a:effectLst/>
              <a:latin typeface="Calibri" panose="020F0502020204030204" pitchFamily="34" charset="0"/>
              <a:ea typeface="Calibri" panose="020F0502020204030204" pitchFamily="34" charset="0"/>
            </a:endParaRPr>
          </a:p>
          <a:p>
            <a:pPr marL="800100" marR="0" lvl="1" indent="-342900">
              <a:lnSpc>
                <a:spcPct val="107000"/>
              </a:lnSpc>
              <a:spcBef>
                <a:spcPts val="0"/>
              </a:spcBef>
              <a:spcAft>
                <a:spcPts val="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Calibri" panose="020F0502020204030204" pitchFamily="34" charset="0"/>
              </a:rPr>
              <a:t>Faster code development as the developers won’t be bogged down with new requirements</a:t>
            </a:r>
            <a:endParaRPr lang="en-US" sz="1800" dirty="0">
              <a:effectLst/>
              <a:latin typeface="Calibri" panose="020F0502020204030204" pitchFamily="34" charset="0"/>
              <a:ea typeface="Calibri" panose="020F0502020204030204" pitchFamily="34" charset="0"/>
            </a:endParaRPr>
          </a:p>
          <a:p>
            <a:pPr marL="800100" marR="0" lvl="1" indent="-342900">
              <a:lnSpc>
                <a:spcPct val="107000"/>
              </a:lnSpc>
              <a:spcBef>
                <a:spcPts val="0"/>
              </a:spcBef>
              <a:spcAft>
                <a:spcPts val="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Calibri" panose="020F0502020204030204" pitchFamily="34" charset="0"/>
              </a:rPr>
              <a:t>The current production cycle will not be interrupted and therefore deadlines will not be effected.  </a:t>
            </a:r>
            <a:endParaRPr lang="en-US" sz="1800" dirty="0">
              <a:effectLst/>
              <a:latin typeface="Calibri" panose="020F0502020204030204" pitchFamily="34" charset="0"/>
              <a:ea typeface="Calibri" panose="020F0502020204030204" pitchFamily="34" charset="0"/>
            </a:endParaRPr>
          </a:p>
          <a:p>
            <a:pPr marL="0" lvl="0" indent="0" algn="l" rtl="0">
              <a:lnSpc>
                <a:spcPct val="100000"/>
              </a:lnSpc>
              <a:spcBef>
                <a:spcPts val="0"/>
              </a:spcBef>
              <a:spcAft>
                <a:spcPts val="0"/>
              </a:spcAft>
              <a:buSzPts val="1100"/>
              <a:buNone/>
            </a:pPr>
            <a:endParaRPr dirty="0"/>
          </a:p>
        </p:txBody>
      </p:sp>
      <p:sp>
        <p:nvSpPr>
          <p:cNvPr id="214" name="Google Shape;214;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indent="0">
              <a:lnSpc>
                <a:spcPct val="107000"/>
              </a:lnSpc>
              <a:spcBef>
                <a:spcPts val="0"/>
              </a:spcBef>
              <a:spcAft>
                <a:spcPts val="800"/>
              </a:spcAft>
              <a:buNone/>
            </a:pPr>
            <a:r>
              <a:rPr lang="en-US" sz="1800" dirty="0">
                <a:effectLst/>
                <a:latin typeface="Calibri" panose="020F0502020204030204" pitchFamily="34" charset="0"/>
                <a:ea typeface="Calibri" panose="020F0502020204030204" pitchFamily="34" charset="0"/>
                <a:cs typeface="Calibri" panose="020F0502020204030204" pitchFamily="34" charset="0"/>
              </a:rPr>
              <a:t>Here are some recommendations:</a:t>
            </a:r>
            <a:endParaRPr lang="en-US" sz="1800" dirty="0">
              <a:effectLst/>
              <a:latin typeface="Calibri" panose="020F0502020204030204" pitchFamily="34" charset="0"/>
              <a:ea typeface="Calibri" panose="020F0502020204030204" pitchFamily="34" charset="0"/>
            </a:endParaRPr>
          </a:p>
          <a:p>
            <a:pPr marL="0" marR="0" indent="0">
              <a:lnSpc>
                <a:spcPct val="107000"/>
              </a:lnSpc>
              <a:spcBef>
                <a:spcPts val="0"/>
              </a:spcBef>
              <a:spcAft>
                <a:spcPts val="800"/>
              </a:spcAft>
              <a:buNone/>
            </a:pPr>
            <a:endParaRPr lang="en-US" sz="1800" dirty="0">
              <a:effectLst/>
              <a:latin typeface="Calibri" panose="020F0502020204030204" pitchFamily="34" charset="0"/>
              <a:ea typeface="Calibri" panose="020F0502020204030204" pitchFamily="34" charset="0"/>
            </a:endParaRPr>
          </a:p>
          <a:p>
            <a:pPr marL="342900" marR="0" lvl="0" indent="-342900">
              <a:lnSpc>
                <a:spcPct val="107000"/>
              </a:lnSpc>
              <a:spcBef>
                <a:spcPts val="0"/>
              </a:spcBef>
              <a:spcAft>
                <a:spcPts val="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Calibri" panose="020F0502020204030204" pitchFamily="34" charset="0"/>
              </a:rPr>
              <a:t>Slowly introduce the </a:t>
            </a:r>
            <a:r>
              <a:rPr lang="en-US" sz="1800" dirty="0" err="1">
                <a:effectLst/>
                <a:latin typeface="Calibri" panose="020F0502020204030204" pitchFamily="34" charset="0"/>
                <a:ea typeface="Calibri" panose="020F0502020204030204" pitchFamily="34" charset="0"/>
                <a:cs typeface="Calibri" panose="020F0502020204030204" pitchFamily="34" charset="0"/>
              </a:rPr>
              <a:t>DevSecOps</a:t>
            </a:r>
            <a:r>
              <a:rPr lang="en-US" sz="1800" dirty="0">
                <a:effectLst/>
                <a:latin typeface="Calibri" panose="020F0502020204030204" pitchFamily="34" charset="0"/>
                <a:ea typeface="Calibri" panose="020F0502020204030204" pitchFamily="34" charset="0"/>
                <a:cs typeface="Calibri" panose="020F0502020204030204" pitchFamily="34" charset="0"/>
              </a:rPr>
              <a:t> pipeline into the software development lifecycle. Start with Secure coding standards then introduce new automated testing tools one at time.</a:t>
            </a:r>
            <a:endParaRPr lang="en-US" sz="1800" dirty="0">
              <a:effectLst/>
              <a:latin typeface="Calibri" panose="020F0502020204030204" pitchFamily="34" charset="0"/>
              <a:ea typeface="Calibri" panose="020F0502020204030204" pitchFamily="34" charset="0"/>
            </a:endParaRPr>
          </a:p>
          <a:p>
            <a:pPr marL="342900" marR="0" lvl="0" indent="-342900">
              <a:lnSpc>
                <a:spcPct val="107000"/>
              </a:lnSpc>
              <a:spcBef>
                <a:spcPts val="0"/>
              </a:spcBef>
              <a:spcAft>
                <a:spcPts val="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Calibri" panose="020F0502020204030204" pitchFamily="34" charset="0"/>
              </a:rPr>
              <a:t>Research the appropriate unit testing platform and static analysis applications and thoroughly educate the team before implementation.</a:t>
            </a:r>
            <a:endParaRPr lang="en-US" sz="1800" dirty="0">
              <a:effectLst/>
              <a:latin typeface="Calibri" panose="020F0502020204030204" pitchFamily="34" charset="0"/>
              <a:ea typeface="Calibri" panose="020F0502020204030204" pitchFamily="34" charset="0"/>
            </a:endParaRPr>
          </a:p>
          <a:p>
            <a:pPr marL="342900" marR="0" lvl="0" indent="-342900">
              <a:lnSpc>
                <a:spcPct val="107000"/>
              </a:lnSpc>
              <a:spcBef>
                <a:spcPts val="0"/>
              </a:spcBef>
              <a:spcAft>
                <a:spcPts val="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Calibri" panose="020F0502020204030204" pitchFamily="34" charset="0"/>
              </a:rPr>
              <a:t>Define user roles and their access levels and implement a </a:t>
            </a:r>
            <a:r>
              <a:rPr lang="en-US" sz="1800" dirty="0" err="1">
                <a:effectLst/>
                <a:latin typeface="Calibri" panose="020F0502020204030204" pitchFamily="34" charset="0"/>
                <a:ea typeface="Calibri" panose="020F0502020204030204" pitchFamily="34" charset="0"/>
                <a:cs typeface="Calibri" panose="020F0502020204030204" pitchFamily="34" charset="0"/>
              </a:rPr>
              <a:t>Tripple</a:t>
            </a:r>
            <a:r>
              <a:rPr lang="en-US" sz="1800" dirty="0">
                <a:effectLst/>
                <a:latin typeface="Calibri" panose="020F0502020204030204" pitchFamily="34" charset="0"/>
                <a:ea typeface="Calibri" panose="020F0502020204030204" pitchFamily="34" charset="0"/>
                <a:cs typeface="Calibri" panose="020F0502020204030204" pitchFamily="34" charset="0"/>
              </a:rPr>
              <a:t> A framework.</a:t>
            </a:r>
            <a:endParaRPr lang="en-US" sz="1800" dirty="0">
              <a:effectLst/>
              <a:latin typeface="Calibri" panose="020F0502020204030204" pitchFamily="34" charset="0"/>
              <a:ea typeface="Calibri" panose="020F0502020204030204" pitchFamily="34" charset="0"/>
            </a:endParaRPr>
          </a:p>
          <a:p>
            <a:pPr marL="342900" marR="0" lvl="0" indent="-342900">
              <a:lnSpc>
                <a:spcPct val="107000"/>
              </a:lnSpc>
              <a:spcBef>
                <a:spcPts val="0"/>
              </a:spcBef>
              <a:spcAft>
                <a:spcPts val="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Calibri" panose="020F0502020204030204" pitchFamily="34" charset="0"/>
              </a:rPr>
              <a:t>Make sure data is always encrypted.</a:t>
            </a:r>
            <a:endParaRPr lang="en-US" sz="1800" dirty="0">
              <a:effectLst/>
              <a:latin typeface="Calibri" panose="020F0502020204030204" pitchFamily="34" charset="0"/>
              <a:ea typeface="Calibri" panose="020F0502020204030204" pitchFamily="34" charset="0"/>
            </a:endParaRPr>
          </a:p>
          <a:p>
            <a:pPr marL="342900" marR="0" lvl="0" indent="-342900">
              <a:lnSpc>
                <a:spcPct val="107000"/>
              </a:lnSpc>
              <a:spcBef>
                <a:spcPts val="0"/>
              </a:spcBef>
              <a:spcAft>
                <a:spcPts val="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Calibri" panose="020F0502020204030204" pitchFamily="34" charset="0"/>
              </a:rPr>
              <a:t>Always Practice Defense in Depth</a:t>
            </a:r>
            <a:endParaRPr lang="en-US" sz="1800" dirty="0">
              <a:effectLst/>
              <a:latin typeface="Calibri" panose="020F0502020204030204" pitchFamily="34" charset="0"/>
              <a:ea typeface="Calibri" panose="020F0502020204030204" pitchFamily="34" charset="0"/>
            </a:endParaRPr>
          </a:p>
          <a:p>
            <a:pPr marL="0" lvl="0" indent="0" algn="l" rtl="0">
              <a:lnSpc>
                <a:spcPct val="100000"/>
              </a:lnSpc>
              <a:spcBef>
                <a:spcPts val="0"/>
              </a:spcBef>
              <a:spcAft>
                <a:spcPts val="0"/>
              </a:spcAft>
              <a:buSzPts val="1100"/>
              <a:buNone/>
            </a:pPr>
            <a:endParaRPr dirty="0"/>
          </a:p>
        </p:txBody>
      </p:sp>
      <p:sp>
        <p:nvSpPr>
          <p:cNvPr id="221" name="Google Shape;221;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indent="0">
              <a:lnSpc>
                <a:spcPct val="107000"/>
              </a:lnSpc>
              <a:spcBef>
                <a:spcPts val="0"/>
              </a:spcBef>
              <a:spcAft>
                <a:spcPts val="800"/>
              </a:spcAft>
              <a:buNone/>
            </a:pPr>
            <a:r>
              <a:rPr lang="en-US" sz="1800" dirty="0">
                <a:effectLst/>
                <a:latin typeface="Calibri" panose="020F0502020204030204" pitchFamily="34" charset="0"/>
                <a:ea typeface="Calibri" panose="020F0502020204030204" pitchFamily="34" charset="0"/>
                <a:cs typeface="Calibri" panose="020F0502020204030204" pitchFamily="34" charset="0"/>
              </a:rPr>
              <a:t>Practicing security from start to finish with </a:t>
            </a:r>
            <a:r>
              <a:rPr lang="en-US" sz="1800" dirty="0" err="1">
                <a:effectLst/>
                <a:latin typeface="Calibri" panose="020F0502020204030204" pitchFamily="34" charset="0"/>
                <a:ea typeface="Calibri" panose="020F0502020204030204" pitchFamily="34" charset="0"/>
                <a:cs typeface="Calibri" panose="020F0502020204030204" pitchFamily="34" charset="0"/>
              </a:rPr>
              <a:t>DevSecOps</a:t>
            </a:r>
            <a:r>
              <a:rPr lang="en-US" sz="1800" dirty="0">
                <a:effectLst/>
                <a:latin typeface="Calibri" panose="020F0502020204030204" pitchFamily="34" charset="0"/>
                <a:ea typeface="Calibri" panose="020F0502020204030204" pitchFamily="34" charset="0"/>
                <a:cs typeface="Calibri" panose="020F0502020204030204" pitchFamily="34" charset="0"/>
              </a:rPr>
              <a:t> by following secure coding practices, using a Triple-A framework, constant data encryption, and adopting automated tools will help protect Green Pace from falling victim to an attack. A Defense in Depth strategy will give your clients peace of mind and allow them to trust Green Pace with their sensitive data. </a:t>
            </a:r>
            <a:endParaRPr lang="en-US" sz="1800" dirty="0">
              <a:effectLst/>
              <a:latin typeface="Calibri" panose="020F0502020204030204" pitchFamily="34" charset="0"/>
              <a:ea typeface="Calibri" panose="020F0502020204030204" pitchFamily="34" charset="0"/>
            </a:endParaRPr>
          </a:p>
          <a:p>
            <a:pPr marL="0" marR="0" indent="0">
              <a:lnSpc>
                <a:spcPct val="107000"/>
              </a:lnSpc>
              <a:spcBef>
                <a:spcPts val="0"/>
              </a:spcBef>
              <a:spcAft>
                <a:spcPts val="800"/>
              </a:spcAft>
              <a:buNone/>
            </a:pPr>
            <a:endParaRPr lang="en-US" sz="1800" dirty="0">
              <a:effectLst/>
              <a:latin typeface="Calibri" panose="020F0502020204030204" pitchFamily="34" charset="0"/>
              <a:ea typeface="Calibri" panose="020F0502020204030204" pitchFamily="34" charset="0"/>
            </a:endParaRPr>
          </a:p>
        </p:txBody>
      </p:sp>
      <p:sp>
        <p:nvSpPr>
          <p:cNvPr id="228" name="Google Shape;228;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dirty="0">
                <a:effectLst/>
                <a:latin typeface="Calibri" panose="020F0502020204030204" pitchFamily="34" charset="0"/>
                <a:ea typeface="Calibri" panose="020F0502020204030204" pitchFamily="34" charset="0"/>
                <a:cs typeface="Calibri" panose="020F0502020204030204" pitchFamily="34" charset="0"/>
              </a:rPr>
              <a:t>Thank you for taking the time to watch this presentation.</a:t>
            </a:r>
            <a:endParaRPr lang="en-US" sz="1800" dirty="0">
              <a:effectLst/>
              <a:latin typeface="Calibri" panose="020F0502020204030204" pitchFamily="34" charset="0"/>
              <a:ea typeface="Calibri" panose="020F0502020204030204" pitchFamily="34" charset="0"/>
            </a:endParaRPr>
          </a:p>
        </p:txBody>
      </p:sp>
      <p:sp>
        <p:nvSpPr>
          <p:cNvPr id="235" name="Google Shape;235;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800" spc="15" dirty="0">
                <a:solidFill>
                  <a:srgbClr val="202122"/>
                </a:solidFill>
                <a:effectLst/>
                <a:latin typeface="Calibri" panose="020F0502020204030204" pitchFamily="34" charset="0"/>
                <a:ea typeface="Times New Roman" panose="02020603050405020304" pitchFamily="18" charset="0"/>
              </a:rPr>
              <a:t>Defense in Depth protects your data. It is the practice of implementing multiple layers of security measures to protect one’s assets. These layers include but are not limited to antivirus software, firewalls, secure gateways, and best coding practices. Each layer filters out more vulnerabilities to create an overlapping net and preventing security breaches from penetrating though any individual layer’s holes. It can also thwart attacks that have already breached the system.  Human negligence is often what lead to security breaches so practicing Defense in Depth is crucial.</a:t>
            </a:r>
            <a:endParaRPr dirty="0"/>
          </a:p>
        </p:txBody>
      </p:sp>
      <p:sp>
        <p:nvSpPr>
          <p:cNvPr id="149" name="Google Shape;14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800" dirty="0">
                <a:effectLst/>
                <a:latin typeface="Calibri" panose="020F0502020204030204" pitchFamily="34" charset="0"/>
                <a:ea typeface="Calibri" panose="020F0502020204030204" pitchFamily="34" charset="0"/>
              </a:rPr>
              <a:t>The matrix shows how the severity level is assessed for each coding standard. A Static analysis test can be used to detect these threats and offer suggestions for correction. As you can see standards 3, 4, and 5 address issues that are both likely to lead to a vulnerability and have high relevance. </a:t>
            </a:r>
            <a:endParaRPr dirty="0"/>
          </a:p>
        </p:txBody>
      </p:sp>
      <p:sp>
        <p:nvSpPr>
          <p:cNvPr id="157" name="Google Shape;157;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indent="0">
              <a:lnSpc>
                <a:spcPct val="107000"/>
              </a:lnSpc>
              <a:spcBef>
                <a:spcPts val="0"/>
              </a:spcBef>
              <a:spcAft>
                <a:spcPts val="800"/>
              </a:spcAft>
              <a:buNone/>
            </a:pPr>
            <a:r>
              <a:rPr lang="en-US" sz="1800" dirty="0">
                <a:effectLst/>
                <a:latin typeface="Calibri" panose="020F0502020204030204" pitchFamily="34" charset="0"/>
                <a:ea typeface="Calibri" panose="020F0502020204030204" pitchFamily="34" charset="0"/>
                <a:cs typeface="Calibri" panose="020F0502020204030204" pitchFamily="34" charset="0"/>
              </a:rPr>
              <a:t>This slide shows a list of the top 10 secure coding principles. </a:t>
            </a:r>
            <a:endParaRPr lang="en-US" sz="1800" dirty="0">
              <a:effectLst/>
              <a:latin typeface="Calibri" panose="020F0502020204030204" pitchFamily="34" charset="0"/>
              <a:ea typeface="Calibri" panose="020F0502020204030204" pitchFamily="34" charset="0"/>
            </a:endParaRPr>
          </a:p>
          <a:p>
            <a:pPr marL="0" marR="0" indent="0">
              <a:lnSpc>
                <a:spcPct val="107000"/>
              </a:lnSpc>
              <a:spcBef>
                <a:spcPts val="0"/>
              </a:spcBef>
              <a:spcAft>
                <a:spcPts val="800"/>
              </a:spcAft>
              <a:buNone/>
            </a:pPr>
            <a:endParaRPr lang="en-US" sz="1800" dirty="0">
              <a:effectLst/>
              <a:latin typeface="Calibri" panose="020F0502020204030204" pitchFamily="34" charset="0"/>
              <a:ea typeface="Calibri" panose="020F0502020204030204" pitchFamily="34" charset="0"/>
            </a:endParaRPr>
          </a:p>
          <a:p>
            <a:pPr marL="342900" marR="0" lvl="0" indent="-342900">
              <a:lnSpc>
                <a:spcPct val="107000"/>
              </a:lnSpc>
              <a:spcBef>
                <a:spcPts val="0"/>
              </a:spcBef>
              <a:spcAft>
                <a:spcPts val="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Calibri" panose="020F0502020204030204" pitchFamily="34" charset="0"/>
              </a:rPr>
              <a:t>Validate Input data</a:t>
            </a:r>
            <a:endParaRPr lang="en-US" sz="1800" dirty="0">
              <a:effectLst/>
              <a:latin typeface="Calibri" panose="020F0502020204030204" pitchFamily="34" charset="0"/>
              <a:ea typeface="Calibri" panose="020F0502020204030204" pitchFamily="34" charset="0"/>
            </a:endParaRPr>
          </a:p>
          <a:p>
            <a:pPr marL="342900" marR="0" lvl="0" indent="-342900">
              <a:lnSpc>
                <a:spcPct val="107000"/>
              </a:lnSpc>
              <a:spcBef>
                <a:spcPts val="0"/>
              </a:spcBef>
              <a:spcAft>
                <a:spcPts val="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Calibri" panose="020F0502020204030204" pitchFamily="34" charset="0"/>
              </a:rPr>
              <a:t>Heed Compiler Warnings</a:t>
            </a:r>
            <a:endParaRPr lang="en-US" sz="1800" dirty="0">
              <a:effectLst/>
              <a:latin typeface="Calibri" panose="020F0502020204030204" pitchFamily="34" charset="0"/>
              <a:ea typeface="Calibri" panose="020F0502020204030204" pitchFamily="34" charset="0"/>
            </a:endParaRPr>
          </a:p>
          <a:p>
            <a:pPr marL="342900" marR="0" lvl="0" indent="-342900">
              <a:lnSpc>
                <a:spcPct val="107000"/>
              </a:lnSpc>
              <a:spcBef>
                <a:spcPts val="0"/>
              </a:spcBef>
              <a:spcAft>
                <a:spcPts val="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Calibri" panose="020F0502020204030204" pitchFamily="34" charset="0"/>
              </a:rPr>
              <a:t>Architect and Design for Security Policies</a:t>
            </a:r>
            <a:endParaRPr lang="en-US" sz="1800" dirty="0">
              <a:effectLst/>
              <a:latin typeface="Calibri" panose="020F0502020204030204" pitchFamily="34" charset="0"/>
              <a:ea typeface="Calibri" panose="020F0502020204030204" pitchFamily="34" charset="0"/>
            </a:endParaRPr>
          </a:p>
          <a:p>
            <a:pPr marL="342900" marR="0" lvl="0" indent="-342900">
              <a:lnSpc>
                <a:spcPct val="107000"/>
              </a:lnSpc>
              <a:spcBef>
                <a:spcPts val="0"/>
              </a:spcBef>
              <a:spcAft>
                <a:spcPts val="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Calibri" panose="020F0502020204030204" pitchFamily="34" charset="0"/>
              </a:rPr>
              <a:t>Keep it Simple</a:t>
            </a:r>
            <a:endParaRPr lang="en-US" sz="1800" dirty="0">
              <a:effectLst/>
              <a:latin typeface="Calibri" panose="020F0502020204030204" pitchFamily="34" charset="0"/>
              <a:ea typeface="Calibri" panose="020F0502020204030204" pitchFamily="34" charset="0"/>
            </a:endParaRPr>
          </a:p>
          <a:p>
            <a:pPr marL="342900" marR="0" lvl="0" indent="-342900">
              <a:lnSpc>
                <a:spcPct val="107000"/>
              </a:lnSpc>
              <a:spcBef>
                <a:spcPts val="0"/>
              </a:spcBef>
              <a:spcAft>
                <a:spcPts val="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Calibri" panose="020F0502020204030204" pitchFamily="34" charset="0"/>
              </a:rPr>
              <a:t>Default Deny</a:t>
            </a:r>
            <a:endParaRPr lang="en-US" sz="1800" dirty="0">
              <a:effectLst/>
              <a:latin typeface="Calibri" panose="020F0502020204030204" pitchFamily="34" charset="0"/>
              <a:ea typeface="Calibri" panose="020F0502020204030204" pitchFamily="34" charset="0"/>
            </a:endParaRPr>
          </a:p>
          <a:p>
            <a:pPr marL="342900" marR="0" lvl="0" indent="-342900">
              <a:lnSpc>
                <a:spcPct val="107000"/>
              </a:lnSpc>
              <a:spcBef>
                <a:spcPts val="0"/>
              </a:spcBef>
              <a:spcAft>
                <a:spcPts val="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Calibri" panose="020F0502020204030204" pitchFamily="34" charset="0"/>
              </a:rPr>
              <a:t>Adhere to the Principles of Least Privilege</a:t>
            </a:r>
            <a:endParaRPr lang="en-US" sz="1800" dirty="0">
              <a:effectLst/>
              <a:latin typeface="Calibri" panose="020F0502020204030204" pitchFamily="34" charset="0"/>
              <a:ea typeface="Calibri" panose="020F0502020204030204" pitchFamily="34" charset="0"/>
            </a:endParaRPr>
          </a:p>
          <a:p>
            <a:pPr marL="342900" marR="0" lvl="0" indent="-342900">
              <a:lnSpc>
                <a:spcPct val="107000"/>
              </a:lnSpc>
              <a:spcBef>
                <a:spcPts val="0"/>
              </a:spcBef>
              <a:spcAft>
                <a:spcPts val="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Calibri" panose="020F0502020204030204" pitchFamily="34" charset="0"/>
              </a:rPr>
              <a:t>Sanitize Data Sent to Other Systems</a:t>
            </a:r>
            <a:endParaRPr lang="en-US" sz="1800" dirty="0">
              <a:effectLst/>
              <a:latin typeface="Calibri" panose="020F0502020204030204" pitchFamily="34" charset="0"/>
              <a:ea typeface="Calibri" panose="020F0502020204030204" pitchFamily="34" charset="0"/>
            </a:endParaRPr>
          </a:p>
          <a:p>
            <a:pPr marL="342900" marR="0" lvl="0" indent="-342900">
              <a:lnSpc>
                <a:spcPct val="107000"/>
              </a:lnSpc>
              <a:spcBef>
                <a:spcPts val="0"/>
              </a:spcBef>
              <a:spcAft>
                <a:spcPts val="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Calibri" panose="020F0502020204030204" pitchFamily="34" charset="0"/>
              </a:rPr>
              <a:t>Practice Defense in Depth</a:t>
            </a:r>
            <a:endParaRPr lang="en-US" sz="1800" dirty="0">
              <a:effectLst/>
              <a:latin typeface="Calibri" panose="020F0502020204030204" pitchFamily="34" charset="0"/>
              <a:ea typeface="Calibri" panose="020F0502020204030204" pitchFamily="34" charset="0"/>
            </a:endParaRPr>
          </a:p>
          <a:p>
            <a:pPr marL="342900" marR="0" lvl="0" indent="-342900">
              <a:lnSpc>
                <a:spcPct val="107000"/>
              </a:lnSpc>
              <a:spcBef>
                <a:spcPts val="0"/>
              </a:spcBef>
              <a:spcAft>
                <a:spcPts val="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Calibri" panose="020F0502020204030204" pitchFamily="34" charset="0"/>
              </a:rPr>
              <a:t>Use Effective Quality Assurance Techniques</a:t>
            </a:r>
            <a:endParaRPr lang="en-US" sz="1800" dirty="0">
              <a:effectLst/>
              <a:latin typeface="Calibri" panose="020F0502020204030204" pitchFamily="34" charset="0"/>
              <a:ea typeface="Calibri" panose="020F0502020204030204" pitchFamily="34" charset="0"/>
            </a:endParaRPr>
          </a:p>
          <a:p>
            <a:pPr marL="342900" marR="0" lvl="0" indent="-342900">
              <a:lnSpc>
                <a:spcPct val="107000"/>
              </a:lnSpc>
              <a:spcBef>
                <a:spcPts val="0"/>
              </a:spcBef>
              <a:spcAft>
                <a:spcPts val="80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Calibri" panose="020F0502020204030204" pitchFamily="34" charset="0"/>
              </a:rPr>
              <a:t>Adopt a Secure Coding Standard</a:t>
            </a:r>
            <a:endParaRPr lang="en-US" sz="1800" dirty="0">
              <a:effectLst/>
              <a:latin typeface="Calibri" panose="020F0502020204030204" pitchFamily="34" charset="0"/>
              <a:ea typeface="Calibri" panose="020F0502020204030204" pitchFamily="34" charset="0"/>
            </a:endParaRPr>
          </a:p>
          <a:p>
            <a:pPr marL="0" marR="0" indent="0">
              <a:lnSpc>
                <a:spcPct val="107000"/>
              </a:lnSpc>
              <a:spcBef>
                <a:spcPts val="0"/>
              </a:spcBef>
              <a:spcAft>
                <a:spcPts val="800"/>
              </a:spcAft>
              <a:buNone/>
            </a:pPr>
            <a:endParaRPr lang="en-US" sz="1800" dirty="0">
              <a:effectLst/>
              <a:latin typeface="Calibri" panose="020F0502020204030204" pitchFamily="34" charset="0"/>
              <a:ea typeface="Calibri" panose="020F0502020204030204" pitchFamily="34" charset="0"/>
              <a:cs typeface="Arial"/>
            </a:endParaRPr>
          </a:p>
          <a:p>
            <a:pPr marL="0" marR="0" indent="0">
              <a:lnSpc>
                <a:spcPct val="107000"/>
              </a:lnSpc>
              <a:spcBef>
                <a:spcPts val="0"/>
              </a:spcBef>
              <a:spcAft>
                <a:spcPts val="800"/>
              </a:spcAft>
              <a:buNone/>
            </a:pPr>
            <a:r>
              <a:rPr lang="en-US" sz="1800" dirty="0">
                <a:effectLst/>
                <a:latin typeface="Calibri" panose="020F0502020204030204" pitchFamily="34" charset="0"/>
                <a:ea typeface="Calibri" panose="020F0502020204030204" pitchFamily="34" charset="0"/>
                <a:cs typeface="Calibri" panose="020F0502020204030204" pitchFamily="34" charset="0"/>
              </a:rPr>
              <a:t>For details on each principle see the Security Policy Documentation.</a:t>
            </a:r>
            <a:endParaRPr lang="en-US" sz="1800" dirty="0">
              <a:effectLst/>
              <a:latin typeface="Calibri" panose="020F0502020204030204" pitchFamily="34" charset="0"/>
              <a:ea typeface="Calibri" panose="020F0502020204030204" pitchFamily="34" charset="0"/>
            </a:endParaRPr>
          </a:p>
          <a:p>
            <a:pPr marL="0" lvl="0" indent="0" algn="l" rtl="0">
              <a:lnSpc>
                <a:spcPct val="100000"/>
              </a:lnSpc>
              <a:spcBef>
                <a:spcPts val="0"/>
              </a:spcBef>
              <a:spcAft>
                <a:spcPts val="0"/>
              </a:spcAft>
              <a:buSzPts val="1100"/>
              <a:buNone/>
            </a:pPr>
            <a:endParaRPr dirty="0"/>
          </a:p>
        </p:txBody>
      </p:sp>
      <p:sp>
        <p:nvSpPr>
          <p:cNvPr id="165" name="Google Shape;16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indent="0">
              <a:lnSpc>
                <a:spcPct val="107000"/>
              </a:lnSpc>
              <a:spcBef>
                <a:spcPts val="0"/>
              </a:spcBef>
              <a:spcAft>
                <a:spcPts val="800"/>
              </a:spcAft>
              <a:buNone/>
            </a:pPr>
            <a:r>
              <a:rPr lang="en-US" sz="1800" dirty="0">
                <a:effectLst/>
                <a:latin typeface="Calibri" panose="020F0502020204030204" pitchFamily="34" charset="0"/>
                <a:ea typeface="Calibri" panose="020F0502020204030204" pitchFamily="34" charset="0"/>
                <a:cs typeface="Calibri" panose="020F0502020204030204" pitchFamily="34" charset="0"/>
              </a:rPr>
              <a:t>The coding standards listed from the highest priority to the lowest based off severity and </a:t>
            </a:r>
            <a:r>
              <a:rPr lang="en-US" sz="1800" dirty="0" err="1">
                <a:effectLst/>
                <a:latin typeface="Calibri" panose="020F0502020204030204" pitchFamily="34" charset="0"/>
                <a:ea typeface="Calibri" panose="020F0502020204030204" pitchFamily="34" charset="0"/>
                <a:cs typeface="Calibri" panose="020F0502020204030204" pitchFamily="34" charset="0"/>
              </a:rPr>
              <a:t>likelyhood</a:t>
            </a:r>
            <a:r>
              <a:rPr lang="en-US" sz="1800" dirty="0">
                <a:effectLst/>
                <a:latin typeface="Calibri" panose="020F0502020204030204" pitchFamily="34" charset="0"/>
                <a:ea typeface="Calibri" panose="020F0502020204030204" pitchFamily="34" charset="0"/>
                <a:cs typeface="Calibri" panose="020F0502020204030204" pitchFamily="34" charset="0"/>
              </a:rPr>
              <a:t> of creating an exploitable vulnerability are:</a:t>
            </a:r>
            <a:endParaRPr lang="en-US" sz="1800" dirty="0">
              <a:effectLst/>
              <a:latin typeface="Calibri" panose="020F0502020204030204" pitchFamily="34" charset="0"/>
              <a:ea typeface="Calibri" panose="020F0502020204030204" pitchFamily="34" charset="0"/>
            </a:endParaRPr>
          </a:p>
          <a:p>
            <a:pPr marL="0" marR="0" indent="0">
              <a:lnSpc>
                <a:spcPct val="107000"/>
              </a:lnSpc>
              <a:spcBef>
                <a:spcPts val="0"/>
              </a:spcBef>
              <a:spcAft>
                <a:spcPts val="800"/>
              </a:spcAft>
              <a:buNone/>
            </a:pPr>
            <a:r>
              <a:rPr lang="en-US" sz="1800" dirty="0">
                <a:effectLst/>
                <a:latin typeface="Calibri" panose="020F0502020204030204" pitchFamily="34" charset="0"/>
                <a:ea typeface="Calibri" panose="020F0502020204030204" pitchFamily="34" charset="0"/>
                <a:cs typeface="Calibri" panose="020F0502020204030204" pitchFamily="34" charset="0"/>
              </a:rPr>
              <a:t> </a:t>
            </a:r>
            <a:endParaRPr lang="en-US" sz="1800" dirty="0">
              <a:effectLst/>
              <a:latin typeface="Calibri" panose="020F0502020204030204" pitchFamily="34" charset="0"/>
              <a:ea typeface="Calibri" panose="020F0502020204030204" pitchFamily="34" charset="0"/>
            </a:endParaRPr>
          </a:p>
          <a:p>
            <a:pPr marL="342900" marR="0" lvl="0" indent="-342900">
              <a:lnSpc>
                <a:spcPct val="107000"/>
              </a:lnSpc>
              <a:spcBef>
                <a:spcPts val="0"/>
              </a:spcBef>
              <a:spcAft>
                <a:spcPts val="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Calibri" panose="020F0502020204030204" pitchFamily="34" charset="0"/>
              </a:rPr>
              <a:t>Guarantee that container indices and iterators are within the valid range</a:t>
            </a:r>
            <a:endParaRPr lang="en-US" sz="1800" dirty="0">
              <a:effectLst/>
              <a:latin typeface="Calibri" panose="020F0502020204030204" pitchFamily="34" charset="0"/>
              <a:ea typeface="Calibri" panose="020F0502020204030204" pitchFamily="34" charset="0"/>
            </a:endParaRPr>
          </a:p>
          <a:p>
            <a:pPr marL="342900" marR="0" lvl="0" indent="-342900">
              <a:lnSpc>
                <a:spcPct val="107000"/>
              </a:lnSpc>
              <a:spcBef>
                <a:spcPts val="0"/>
              </a:spcBef>
              <a:spcAft>
                <a:spcPts val="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Calibri" panose="020F0502020204030204" pitchFamily="34" charset="0"/>
              </a:rPr>
              <a:t>Guarantee that storage for strings has sufficient space</a:t>
            </a:r>
            <a:endParaRPr lang="en-US" sz="1800" dirty="0">
              <a:effectLst/>
              <a:latin typeface="Calibri" panose="020F0502020204030204" pitchFamily="34" charset="0"/>
              <a:ea typeface="Calibri" panose="020F0502020204030204" pitchFamily="34" charset="0"/>
            </a:endParaRPr>
          </a:p>
          <a:p>
            <a:pPr marL="342900" marR="0" lvl="0" indent="-342900">
              <a:lnSpc>
                <a:spcPct val="107000"/>
              </a:lnSpc>
              <a:spcBef>
                <a:spcPts val="0"/>
              </a:spcBef>
              <a:spcAft>
                <a:spcPts val="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Calibri" panose="020F0502020204030204" pitchFamily="34" charset="0"/>
              </a:rPr>
              <a:t>Sanitize all input data</a:t>
            </a:r>
            <a:endParaRPr lang="en-US" sz="1800" dirty="0">
              <a:effectLst/>
              <a:latin typeface="Calibri" panose="020F0502020204030204" pitchFamily="34" charset="0"/>
              <a:ea typeface="Calibri" panose="020F0502020204030204" pitchFamily="34" charset="0"/>
            </a:endParaRPr>
          </a:p>
          <a:p>
            <a:pPr marL="342900" marR="0" lvl="0" indent="-342900">
              <a:lnSpc>
                <a:spcPct val="107000"/>
              </a:lnSpc>
              <a:spcBef>
                <a:spcPts val="0"/>
              </a:spcBef>
              <a:spcAft>
                <a:spcPts val="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Calibri" panose="020F0502020204030204" pitchFamily="34" charset="0"/>
              </a:rPr>
              <a:t>Do not access dangling pointers</a:t>
            </a:r>
            <a:endParaRPr lang="en-US" sz="1800" dirty="0">
              <a:effectLst/>
              <a:latin typeface="Calibri" panose="020F0502020204030204" pitchFamily="34" charset="0"/>
              <a:ea typeface="Calibri" panose="020F0502020204030204" pitchFamily="34" charset="0"/>
            </a:endParaRPr>
          </a:p>
          <a:p>
            <a:pPr marL="342900" marR="0" lvl="0" indent="-342900">
              <a:lnSpc>
                <a:spcPct val="107000"/>
              </a:lnSpc>
              <a:spcBef>
                <a:spcPts val="0"/>
              </a:spcBef>
              <a:spcAft>
                <a:spcPts val="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Calibri" panose="020F0502020204030204" pitchFamily="34" charset="0"/>
              </a:rPr>
              <a:t>Make sure that performing operations with signed integers does not result in overflow</a:t>
            </a:r>
            <a:endParaRPr lang="en-US" sz="1800" dirty="0">
              <a:effectLst/>
              <a:latin typeface="Calibri" panose="020F0502020204030204" pitchFamily="34" charset="0"/>
              <a:ea typeface="Calibri" panose="020F0502020204030204" pitchFamily="34" charset="0"/>
            </a:endParaRPr>
          </a:p>
          <a:p>
            <a:pPr marL="342900" marR="0" lvl="0" indent="-342900">
              <a:lnSpc>
                <a:spcPct val="107000"/>
              </a:lnSpc>
              <a:spcBef>
                <a:spcPts val="0"/>
              </a:spcBef>
              <a:spcAft>
                <a:spcPts val="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Calibri" panose="020F0502020204030204" pitchFamily="34" charset="0"/>
              </a:rPr>
              <a:t>Copy operations must not mutate the source object</a:t>
            </a:r>
            <a:endParaRPr lang="en-US" sz="1800" dirty="0">
              <a:effectLst/>
              <a:latin typeface="Calibri" panose="020F0502020204030204" pitchFamily="34" charset="0"/>
              <a:ea typeface="Calibri" panose="020F0502020204030204" pitchFamily="34" charset="0"/>
            </a:endParaRPr>
          </a:p>
          <a:p>
            <a:pPr marL="342900" marR="0" lvl="0" indent="-342900">
              <a:lnSpc>
                <a:spcPct val="107000"/>
              </a:lnSpc>
              <a:spcBef>
                <a:spcPts val="0"/>
              </a:spcBef>
              <a:spcAft>
                <a:spcPts val="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Calibri" panose="020F0502020204030204" pitchFamily="34" charset="0"/>
              </a:rPr>
              <a:t>Handle all exceptions</a:t>
            </a:r>
            <a:endParaRPr lang="en-US" sz="1800" dirty="0">
              <a:effectLst/>
              <a:latin typeface="Calibri" panose="020F0502020204030204" pitchFamily="34" charset="0"/>
              <a:ea typeface="Calibri" panose="020F0502020204030204" pitchFamily="34" charset="0"/>
            </a:endParaRPr>
          </a:p>
          <a:p>
            <a:pPr marL="342900" marR="0" lvl="0" indent="-342900">
              <a:lnSpc>
                <a:spcPct val="107000"/>
              </a:lnSpc>
              <a:spcBef>
                <a:spcPts val="0"/>
              </a:spcBef>
              <a:spcAft>
                <a:spcPts val="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Calibri" panose="020F0502020204030204" pitchFamily="34" charset="0"/>
              </a:rPr>
              <a:t>Close files when they are no longer needed</a:t>
            </a:r>
            <a:endParaRPr lang="en-US" sz="1800" dirty="0">
              <a:effectLst/>
              <a:latin typeface="Calibri" panose="020F0502020204030204" pitchFamily="34" charset="0"/>
              <a:ea typeface="Calibri" panose="020F0502020204030204" pitchFamily="34" charset="0"/>
            </a:endParaRPr>
          </a:p>
          <a:p>
            <a:pPr marL="342900" marR="0" lvl="0" indent="-342900">
              <a:lnSpc>
                <a:spcPct val="107000"/>
              </a:lnSpc>
              <a:spcBef>
                <a:spcPts val="0"/>
              </a:spcBef>
              <a:spcAft>
                <a:spcPts val="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Calibri" panose="020F0502020204030204" pitchFamily="34" charset="0"/>
              </a:rPr>
              <a:t>Understand the size of standard data types</a:t>
            </a:r>
            <a:endParaRPr lang="en-US" sz="1800" dirty="0">
              <a:effectLst/>
              <a:latin typeface="Calibri" panose="020F0502020204030204" pitchFamily="34" charset="0"/>
              <a:ea typeface="Calibri" panose="020F0502020204030204" pitchFamily="34" charset="0"/>
            </a:endParaRPr>
          </a:p>
          <a:p>
            <a:pPr marL="342900" marR="0" lvl="0" indent="-342900">
              <a:lnSpc>
                <a:spcPct val="107000"/>
              </a:lnSpc>
              <a:spcBef>
                <a:spcPts val="0"/>
              </a:spcBef>
              <a:spcAft>
                <a:spcPts val="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Calibri" panose="020F0502020204030204" pitchFamily="34" charset="0"/>
              </a:rPr>
              <a:t>Use a static assertion to test the value of a constant expression</a:t>
            </a:r>
            <a:endParaRPr lang="en-US" sz="1800" dirty="0">
              <a:effectLst/>
              <a:latin typeface="Calibri" panose="020F0502020204030204" pitchFamily="34" charset="0"/>
              <a:ea typeface="Calibri" panose="020F0502020204030204" pitchFamily="34" charset="0"/>
            </a:endParaRPr>
          </a:p>
          <a:p>
            <a:pPr marL="0" marR="0" indent="0">
              <a:lnSpc>
                <a:spcPct val="107000"/>
              </a:lnSpc>
              <a:spcBef>
                <a:spcPts val="0"/>
              </a:spcBef>
              <a:spcAft>
                <a:spcPts val="800"/>
              </a:spcAft>
              <a:buNone/>
            </a:pPr>
            <a:r>
              <a:rPr lang="en-US" sz="1800" dirty="0">
                <a:effectLst/>
                <a:latin typeface="Calibri" panose="020F0502020204030204" pitchFamily="34" charset="0"/>
                <a:ea typeface="Calibri" panose="020F0502020204030204" pitchFamily="34" charset="0"/>
                <a:cs typeface="Calibri" panose="020F0502020204030204" pitchFamily="34" charset="0"/>
              </a:rPr>
              <a:t> </a:t>
            </a:r>
            <a:endParaRPr lang="en-US" sz="1800" dirty="0">
              <a:effectLst/>
              <a:latin typeface="Calibri" panose="020F0502020204030204" pitchFamily="34" charset="0"/>
              <a:ea typeface="Calibri" panose="020F0502020204030204" pitchFamily="34" charset="0"/>
            </a:endParaRPr>
          </a:p>
          <a:p>
            <a:pPr marL="0" marR="0" indent="0">
              <a:lnSpc>
                <a:spcPct val="107000"/>
              </a:lnSpc>
              <a:spcBef>
                <a:spcPts val="0"/>
              </a:spcBef>
              <a:spcAft>
                <a:spcPts val="800"/>
              </a:spcAft>
              <a:buNone/>
            </a:pPr>
            <a:r>
              <a:rPr lang="en-US" sz="1800" dirty="0">
                <a:effectLst/>
                <a:latin typeface="Calibri" panose="020F0502020204030204" pitchFamily="34" charset="0"/>
                <a:ea typeface="Calibri" panose="020F0502020204030204" pitchFamily="34" charset="0"/>
                <a:cs typeface="Calibri" panose="020F0502020204030204" pitchFamily="34" charset="0"/>
              </a:rPr>
              <a:t>Notice the top priorities all refer to memory management vulnerabilities.</a:t>
            </a:r>
            <a:endParaRPr lang="en-US" sz="1800" dirty="0">
              <a:effectLst/>
              <a:latin typeface="Calibri" panose="020F0502020204030204" pitchFamily="34" charset="0"/>
              <a:ea typeface="Calibri" panose="020F0502020204030204" pitchFamily="34" charset="0"/>
            </a:endParaRPr>
          </a:p>
          <a:p>
            <a:pPr marL="0" marR="0" indent="0">
              <a:lnSpc>
                <a:spcPct val="107000"/>
              </a:lnSpc>
              <a:spcBef>
                <a:spcPts val="0"/>
              </a:spcBef>
              <a:spcAft>
                <a:spcPts val="800"/>
              </a:spcAft>
              <a:buNone/>
            </a:pPr>
            <a:r>
              <a:rPr lang="en-US" sz="1800" dirty="0">
                <a:effectLst/>
                <a:latin typeface="Calibri" panose="020F0502020204030204" pitchFamily="34" charset="0"/>
                <a:ea typeface="Calibri" panose="020F0502020204030204" pitchFamily="34" charset="0"/>
                <a:cs typeface="Calibri" panose="020F0502020204030204" pitchFamily="34" charset="0"/>
              </a:rPr>
              <a:t> </a:t>
            </a:r>
            <a:endParaRPr lang="en-US" sz="1800" dirty="0">
              <a:effectLst/>
              <a:latin typeface="Calibri" panose="020F0502020204030204" pitchFamily="34" charset="0"/>
              <a:ea typeface="Calibri" panose="020F0502020204030204" pitchFamily="34" charset="0"/>
            </a:endParaRPr>
          </a:p>
          <a:p>
            <a:pPr marL="0" marR="0" indent="0">
              <a:lnSpc>
                <a:spcPct val="107000"/>
              </a:lnSpc>
              <a:spcBef>
                <a:spcPts val="0"/>
              </a:spcBef>
              <a:spcAft>
                <a:spcPts val="800"/>
              </a:spcAft>
              <a:buNone/>
            </a:pPr>
            <a:r>
              <a:rPr lang="en-US" sz="1800" dirty="0">
                <a:effectLst/>
                <a:latin typeface="Calibri" panose="020F0502020204030204" pitchFamily="34" charset="0"/>
                <a:ea typeface="Calibri" panose="020F0502020204030204" pitchFamily="34" charset="0"/>
                <a:cs typeface="Calibri" panose="020F0502020204030204" pitchFamily="34" charset="0"/>
              </a:rPr>
              <a:t>Once again, details for each standard can be found in the Security Policy Documentation.</a:t>
            </a:r>
            <a:endParaRPr lang="en-US" sz="1800" dirty="0">
              <a:effectLst/>
              <a:latin typeface="Calibri" panose="020F0502020204030204" pitchFamily="34" charset="0"/>
              <a:ea typeface="Calibri" panose="020F0502020204030204" pitchFamily="34" charset="0"/>
            </a:endParaRPr>
          </a:p>
          <a:p>
            <a:pPr marL="0" marR="0" indent="0">
              <a:lnSpc>
                <a:spcPct val="107000"/>
              </a:lnSpc>
              <a:spcBef>
                <a:spcPts val="0"/>
              </a:spcBef>
              <a:spcAft>
                <a:spcPts val="800"/>
              </a:spcAft>
              <a:buNone/>
            </a:pPr>
            <a:endParaRPr lang="en-US" sz="1800" dirty="0">
              <a:effectLst/>
              <a:latin typeface="Calibri" panose="020F0502020204030204" pitchFamily="34" charset="0"/>
              <a:ea typeface="Calibri" panose="020F0502020204030204" pitchFamily="34" charset="0"/>
            </a:endParaRPr>
          </a:p>
          <a:p>
            <a:pPr marL="0" lvl="0" indent="0" algn="l" rtl="0">
              <a:lnSpc>
                <a:spcPct val="100000"/>
              </a:lnSpc>
              <a:spcBef>
                <a:spcPts val="0"/>
              </a:spcBef>
              <a:spcAft>
                <a:spcPts val="0"/>
              </a:spcAft>
              <a:buSzPts val="1100"/>
              <a:buNone/>
            </a:pPr>
            <a:endParaRPr dirty="0"/>
          </a:p>
        </p:txBody>
      </p:sp>
      <p:sp>
        <p:nvSpPr>
          <p:cNvPr id="172" name="Google Shape;172;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indent="0">
              <a:lnSpc>
                <a:spcPct val="107000"/>
              </a:lnSpc>
              <a:spcBef>
                <a:spcPts val="0"/>
              </a:spcBef>
              <a:spcAft>
                <a:spcPts val="800"/>
              </a:spcAft>
              <a:buNone/>
            </a:pPr>
            <a:r>
              <a:rPr lang="en-US" sz="1800" dirty="0">
                <a:effectLst/>
                <a:latin typeface="Calibri" panose="020F0502020204030204" pitchFamily="34" charset="0"/>
                <a:ea typeface="Calibri" panose="020F0502020204030204" pitchFamily="34" charset="0"/>
                <a:cs typeface="Calibri" panose="020F0502020204030204" pitchFamily="34" charset="0"/>
              </a:rPr>
              <a:t>Three key encryption policies will be implemented to protect Green Pace’s data.</a:t>
            </a:r>
            <a:endParaRPr lang="en-US" sz="1800" dirty="0">
              <a:effectLst/>
              <a:latin typeface="Calibri" panose="020F0502020204030204" pitchFamily="34" charset="0"/>
              <a:ea typeface="Calibri" panose="020F0502020204030204" pitchFamily="34" charset="0"/>
            </a:endParaRPr>
          </a:p>
          <a:p>
            <a:pPr marL="0" marR="0" indent="0">
              <a:lnSpc>
                <a:spcPct val="107000"/>
              </a:lnSpc>
              <a:spcBef>
                <a:spcPts val="0"/>
              </a:spcBef>
              <a:spcAft>
                <a:spcPts val="800"/>
              </a:spcAft>
              <a:buNone/>
            </a:pPr>
            <a:r>
              <a:rPr lang="en-US" sz="1800" dirty="0">
                <a:effectLst/>
                <a:latin typeface="Calibri" panose="020F0502020204030204" pitchFamily="34" charset="0"/>
                <a:ea typeface="Calibri" panose="020F0502020204030204" pitchFamily="34" charset="0"/>
                <a:cs typeface="Calibri" panose="020F0502020204030204" pitchFamily="34" charset="0"/>
              </a:rPr>
              <a:t> </a:t>
            </a:r>
            <a:endParaRPr lang="en-US" sz="1800" dirty="0">
              <a:effectLst/>
              <a:latin typeface="Calibri" panose="020F0502020204030204" pitchFamily="34" charset="0"/>
              <a:ea typeface="Calibri" panose="020F0502020204030204" pitchFamily="34" charset="0"/>
            </a:endParaRPr>
          </a:p>
          <a:p>
            <a:pPr marL="342900" marR="0" lvl="0" indent="-342900">
              <a:lnSpc>
                <a:spcPct val="107000"/>
              </a:lnSpc>
              <a:spcBef>
                <a:spcPts val="0"/>
              </a:spcBef>
              <a:spcAft>
                <a:spcPts val="0"/>
              </a:spcAft>
              <a:buFont typeface="Symbol" panose="05050102010706020507" pitchFamily="18" charset="2"/>
              <a:buChar char=""/>
            </a:pPr>
            <a:r>
              <a:rPr lang="en-US" sz="1800" b="1" dirty="0">
                <a:effectLst/>
                <a:latin typeface="Calibri" panose="020F0502020204030204" pitchFamily="34" charset="0"/>
                <a:ea typeface="Calibri" panose="020F0502020204030204" pitchFamily="34" charset="0"/>
                <a:cs typeface="Calibri" panose="020F0502020204030204" pitchFamily="34" charset="0"/>
              </a:rPr>
              <a:t>Encryption at Rest </a:t>
            </a:r>
            <a:r>
              <a:rPr lang="en-US" sz="1800" dirty="0">
                <a:effectLst/>
                <a:latin typeface="Calibri" panose="020F0502020204030204" pitchFamily="34" charset="0"/>
                <a:ea typeface="Calibri" panose="020F0502020204030204" pitchFamily="34" charset="0"/>
                <a:cs typeface="Calibri" panose="020F0502020204030204" pitchFamily="34" charset="0"/>
              </a:rPr>
              <a:t>protects stored data when it is not in use to prevent an attacker from gaining access even if they can access the storage server. Identify the data, how it is stored, and who needs access to decrypt it. Block all other potential users from reading the data.</a:t>
            </a:r>
            <a:endParaRPr lang="en-US" sz="1800" dirty="0">
              <a:effectLst/>
              <a:latin typeface="Calibri" panose="020F0502020204030204" pitchFamily="34" charset="0"/>
              <a:ea typeface="Calibri" panose="020F0502020204030204" pitchFamily="34" charset="0"/>
            </a:endParaRPr>
          </a:p>
          <a:p>
            <a:pPr marL="342900" marR="0" lvl="0" indent="-342900">
              <a:lnSpc>
                <a:spcPct val="107000"/>
              </a:lnSpc>
              <a:spcBef>
                <a:spcPts val="0"/>
              </a:spcBef>
              <a:spcAft>
                <a:spcPts val="0"/>
              </a:spcAft>
              <a:buFont typeface="Symbol" panose="05050102010706020507" pitchFamily="18" charset="2"/>
              <a:buChar char=""/>
            </a:pPr>
            <a:r>
              <a:rPr lang="en-US" sz="1800" b="1" dirty="0">
                <a:effectLst/>
                <a:latin typeface="Calibri" panose="020F0502020204030204" pitchFamily="34" charset="0"/>
                <a:ea typeface="Calibri" panose="020F0502020204030204" pitchFamily="34" charset="0"/>
                <a:cs typeface="Calibri" panose="020F0502020204030204" pitchFamily="34" charset="0"/>
              </a:rPr>
              <a:t>Encryption at Flight </a:t>
            </a:r>
            <a:r>
              <a:rPr lang="en-US" sz="1800" dirty="0">
                <a:effectLst/>
                <a:latin typeface="Calibri" panose="020F0502020204030204" pitchFamily="34" charset="0"/>
                <a:ea typeface="Calibri" panose="020F0502020204030204" pitchFamily="34" charset="0"/>
                <a:cs typeface="Calibri" panose="020F0502020204030204" pitchFamily="34" charset="0"/>
              </a:rPr>
              <a:t>protects data as it is </a:t>
            </a:r>
            <a:r>
              <a:rPr lang="en-US" sz="1800" dirty="0" err="1">
                <a:effectLst/>
                <a:latin typeface="Calibri" panose="020F0502020204030204" pitchFamily="34" charset="0"/>
                <a:ea typeface="Calibri" panose="020F0502020204030204" pitchFamily="34" charset="0"/>
                <a:cs typeface="Calibri" panose="020F0502020204030204" pitchFamily="34" charset="0"/>
              </a:rPr>
              <a:t>transfered</a:t>
            </a:r>
            <a:r>
              <a:rPr lang="en-US" sz="1800" dirty="0">
                <a:effectLst/>
                <a:latin typeface="Calibri" panose="020F0502020204030204" pitchFamily="34" charset="0"/>
                <a:ea typeface="Calibri" panose="020F0502020204030204" pitchFamily="34" charset="0"/>
                <a:cs typeface="Calibri" panose="020F0502020204030204" pitchFamily="34" charset="0"/>
              </a:rPr>
              <a:t> from its resting location to the user. We can prevent “Eavesdroppers” by using both symmetric and asymmetric key encryption.</a:t>
            </a:r>
            <a:endParaRPr lang="en-US" sz="1800" dirty="0">
              <a:effectLst/>
              <a:latin typeface="Calibri" panose="020F0502020204030204" pitchFamily="34" charset="0"/>
              <a:ea typeface="Calibri" panose="020F0502020204030204" pitchFamily="34" charset="0"/>
            </a:endParaRPr>
          </a:p>
          <a:p>
            <a:pPr marL="342900" marR="0" lvl="0" indent="-342900">
              <a:lnSpc>
                <a:spcPct val="107000"/>
              </a:lnSpc>
              <a:spcBef>
                <a:spcPts val="0"/>
              </a:spcBef>
              <a:spcAft>
                <a:spcPts val="800"/>
              </a:spcAft>
              <a:buFont typeface="Symbol" panose="05050102010706020507" pitchFamily="18" charset="2"/>
              <a:buChar char=""/>
            </a:pPr>
            <a:r>
              <a:rPr lang="en-US" sz="1800" b="1" dirty="0">
                <a:effectLst/>
                <a:latin typeface="Calibri" panose="020F0502020204030204" pitchFamily="34" charset="0"/>
                <a:ea typeface="Calibri" panose="020F0502020204030204" pitchFamily="34" charset="0"/>
                <a:cs typeface="Calibri" panose="020F0502020204030204" pitchFamily="34" charset="0"/>
              </a:rPr>
              <a:t>Encryption in Use</a:t>
            </a:r>
            <a:r>
              <a:rPr lang="en-US" sz="1800" dirty="0">
                <a:effectLst/>
                <a:latin typeface="Calibri" panose="020F0502020204030204" pitchFamily="34" charset="0"/>
                <a:ea typeface="Calibri" panose="020F0502020204030204" pitchFamily="34" charset="0"/>
                <a:cs typeface="Calibri" panose="020F0502020204030204" pitchFamily="34" charset="0"/>
              </a:rPr>
              <a:t> protects data while it is being accessed by a user. Utilize AES-256 encryption in all data fields and analyze data requests in real time to block suspicious requests. </a:t>
            </a:r>
            <a:endParaRPr lang="en-US" sz="1800" dirty="0">
              <a:effectLst/>
              <a:latin typeface="Calibri" panose="020F0502020204030204" pitchFamily="34" charset="0"/>
              <a:ea typeface="Calibri" panose="020F0502020204030204" pitchFamily="34" charset="0"/>
            </a:endParaRPr>
          </a:p>
          <a:p>
            <a:pPr marL="0" lvl="0" indent="0" algn="l" rtl="0">
              <a:lnSpc>
                <a:spcPct val="100000"/>
              </a:lnSpc>
              <a:spcBef>
                <a:spcPts val="0"/>
              </a:spcBef>
              <a:spcAft>
                <a:spcPts val="0"/>
              </a:spcAft>
              <a:buSzPts val="1100"/>
              <a:buNone/>
            </a:pPr>
            <a:endParaRPr dirty="0"/>
          </a:p>
        </p:txBody>
      </p:sp>
      <p:sp>
        <p:nvSpPr>
          <p:cNvPr id="179" name="Google Shape;179;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indent="0">
              <a:lnSpc>
                <a:spcPct val="107000"/>
              </a:lnSpc>
              <a:spcBef>
                <a:spcPts val="0"/>
              </a:spcBef>
              <a:spcAft>
                <a:spcPts val="800"/>
              </a:spcAft>
              <a:buNone/>
            </a:pPr>
            <a:r>
              <a:rPr lang="en-US" sz="1800" dirty="0">
                <a:effectLst/>
                <a:latin typeface="Calibri" panose="020F0502020204030204" pitchFamily="34" charset="0"/>
                <a:ea typeface="Calibri" panose="020F0502020204030204" pitchFamily="34" charset="0"/>
                <a:cs typeface="Calibri" panose="020F0502020204030204" pitchFamily="34" charset="0"/>
              </a:rPr>
              <a:t>The Triple-A policies address the questions:</a:t>
            </a:r>
            <a:endParaRPr lang="en-US" sz="1800" dirty="0">
              <a:effectLst/>
              <a:latin typeface="Calibri" panose="020F0502020204030204" pitchFamily="34" charset="0"/>
              <a:ea typeface="Calibri" panose="020F0502020204030204" pitchFamily="34" charset="0"/>
            </a:endParaRPr>
          </a:p>
          <a:p>
            <a:pPr marL="342900" marR="0" lvl="0" indent="-342900">
              <a:lnSpc>
                <a:spcPct val="107000"/>
              </a:lnSpc>
              <a:spcBef>
                <a:spcPts val="0"/>
              </a:spcBef>
              <a:spcAft>
                <a:spcPts val="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Calibri" panose="020F0502020204030204" pitchFamily="34" charset="0"/>
              </a:rPr>
              <a:t>who are you?</a:t>
            </a:r>
            <a:endParaRPr lang="en-US" sz="1800" dirty="0">
              <a:effectLst/>
              <a:latin typeface="Calibri" panose="020F0502020204030204" pitchFamily="34" charset="0"/>
              <a:ea typeface="Calibri" panose="020F0502020204030204" pitchFamily="34" charset="0"/>
            </a:endParaRPr>
          </a:p>
          <a:p>
            <a:pPr marL="342900" marR="0" lvl="0" indent="-342900">
              <a:lnSpc>
                <a:spcPct val="107000"/>
              </a:lnSpc>
              <a:spcBef>
                <a:spcPts val="0"/>
              </a:spcBef>
              <a:spcAft>
                <a:spcPts val="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Calibri" panose="020F0502020204030204" pitchFamily="34" charset="0"/>
              </a:rPr>
              <a:t>What resources are you permitted to use?</a:t>
            </a:r>
            <a:endParaRPr lang="en-US" sz="1800" dirty="0">
              <a:effectLst/>
              <a:latin typeface="Calibri" panose="020F0502020204030204" pitchFamily="34" charset="0"/>
              <a:ea typeface="Calibri" panose="020F0502020204030204" pitchFamily="34" charset="0"/>
            </a:endParaRPr>
          </a:p>
          <a:p>
            <a:pPr marL="342900" marR="0" lvl="0" indent="-342900">
              <a:lnSpc>
                <a:spcPct val="107000"/>
              </a:lnSpc>
              <a:spcBef>
                <a:spcPts val="0"/>
              </a:spcBef>
              <a:spcAft>
                <a:spcPts val="80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Calibri" panose="020F0502020204030204" pitchFamily="34" charset="0"/>
              </a:rPr>
              <a:t>What resources were accessed, at what time, by whom, and what commands were issued?</a:t>
            </a:r>
          </a:p>
          <a:p>
            <a:pPr marL="0" marR="0" lvl="0" indent="0">
              <a:lnSpc>
                <a:spcPct val="107000"/>
              </a:lnSpc>
              <a:spcBef>
                <a:spcPts val="0"/>
              </a:spcBef>
              <a:spcAft>
                <a:spcPts val="800"/>
              </a:spcAft>
              <a:buFont typeface="Symbol" panose="05050102010706020507" pitchFamily="18" charset="2"/>
              <a:buNone/>
            </a:pPr>
            <a:endParaRPr lang="en-US" sz="1800" dirty="0">
              <a:effectLst/>
              <a:latin typeface="Calibri" panose="020F0502020204030204" pitchFamily="34" charset="0"/>
              <a:ea typeface="Calibri" panose="020F0502020204030204" pitchFamily="34" charset="0"/>
            </a:endParaRPr>
          </a:p>
          <a:p>
            <a:pPr marL="0" marR="0" indent="0">
              <a:lnSpc>
                <a:spcPct val="107000"/>
              </a:lnSpc>
              <a:spcBef>
                <a:spcPts val="0"/>
              </a:spcBef>
              <a:spcAft>
                <a:spcPts val="800"/>
              </a:spcAft>
              <a:buNone/>
            </a:pPr>
            <a:r>
              <a:rPr lang="en-US" sz="1800" dirty="0">
                <a:effectLst/>
                <a:latin typeface="Calibri" panose="020F0502020204030204" pitchFamily="34" charset="0"/>
                <a:ea typeface="Calibri" panose="020F0502020204030204" pitchFamily="34" charset="0"/>
                <a:cs typeface="Calibri" panose="020F0502020204030204" pitchFamily="34" charset="0"/>
              </a:rPr>
              <a:t>This is done through:</a:t>
            </a:r>
            <a:endParaRPr lang="en-US" sz="1800" dirty="0">
              <a:effectLst/>
              <a:latin typeface="Calibri" panose="020F0502020204030204" pitchFamily="34" charset="0"/>
              <a:ea typeface="Calibri" panose="020F0502020204030204" pitchFamily="34" charset="0"/>
            </a:endParaRPr>
          </a:p>
          <a:p>
            <a:pPr marL="342900" marR="0" lvl="0" indent="-342900">
              <a:lnSpc>
                <a:spcPct val="107000"/>
              </a:lnSpc>
              <a:spcBef>
                <a:spcPts val="0"/>
              </a:spcBef>
              <a:spcAft>
                <a:spcPts val="0"/>
              </a:spcAft>
              <a:buFont typeface="Symbol" panose="05050102010706020507" pitchFamily="18" charset="2"/>
              <a:buChar char=""/>
            </a:pPr>
            <a:r>
              <a:rPr lang="en-US" sz="1800" b="1" dirty="0">
                <a:effectLst/>
                <a:latin typeface="Calibri" panose="020F0502020204030204" pitchFamily="34" charset="0"/>
                <a:ea typeface="Calibri" panose="020F0502020204030204" pitchFamily="34" charset="0"/>
                <a:cs typeface="Calibri" panose="020F0502020204030204" pitchFamily="34" charset="0"/>
              </a:rPr>
              <a:t>Authentication: </a:t>
            </a:r>
            <a:r>
              <a:rPr lang="en-US" sz="1800" dirty="0">
                <a:effectLst/>
                <a:latin typeface="Calibri" panose="020F0502020204030204" pitchFamily="34" charset="0"/>
                <a:ea typeface="Calibri" panose="020F0502020204030204" pitchFamily="34" charset="0"/>
                <a:cs typeface="Calibri" panose="020F0502020204030204" pitchFamily="34" charset="0"/>
              </a:rPr>
              <a:t>Identifying a user and verifying that they are who they claim to be with a unique set of credentials</a:t>
            </a:r>
            <a:endParaRPr lang="en-US" sz="1800" dirty="0">
              <a:effectLst/>
              <a:latin typeface="Calibri" panose="020F0502020204030204" pitchFamily="34" charset="0"/>
              <a:ea typeface="Calibri" panose="020F0502020204030204" pitchFamily="34" charset="0"/>
            </a:endParaRPr>
          </a:p>
          <a:p>
            <a:pPr marL="342900" marR="0" lvl="0" indent="-342900">
              <a:lnSpc>
                <a:spcPct val="107000"/>
              </a:lnSpc>
              <a:spcBef>
                <a:spcPts val="0"/>
              </a:spcBef>
              <a:spcAft>
                <a:spcPts val="0"/>
              </a:spcAft>
              <a:buFont typeface="Symbol" panose="05050102010706020507" pitchFamily="18" charset="2"/>
              <a:buChar char=""/>
            </a:pPr>
            <a:r>
              <a:rPr lang="en-US" sz="1800" b="1" dirty="0">
                <a:effectLst/>
                <a:latin typeface="Calibri" panose="020F0502020204030204" pitchFamily="34" charset="0"/>
                <a:ea typeface="Calibri" panose="020F0502020204030204" pitchFamily="34" charset="0"/>
                <a:cs typeface="Calibri" panose="020F0502020204030204" pitchFamily="34" charset="0"/>
              </a:rPr>
              <a:t>Authorization: </a:t>
            </a:r>
            <a:r>
              <a:rPr lang="en-US" sz="1800" dirty="0">
                <a:effectLst/>
                <a:latin typeface="Calibri" panose="020F0502020204030204" pitchFamily="34" charset="0"/>
                <a:ea typeface="Calibri" panose="020F0502020204030204" pitchFamily="34" charset="0"/>
                <a:cs typeface="Calibri" panose="020F0502020204030204" pitchFamily="34" charset="0"/>
              </a:rPr>
              <a:t>Determining what access level a user is granted to the system and what functions they can perform</a:t>
            </a:r>
            <a:endParaRPr lang="en-US" sz="1800" b="0" dirty="0">
              <a:effectLst/>
              <a:latin typeface="Calibri" panose="020F0502020204030204" pitchFamily="34" charset="0"/>
              <a:ea typeface="Calibri" panose="020F0502020204030204" pitchFamily="34" charset="0"/>
              <a:cs typeface="Calibri" panose="020F0502020204030204" pitchFamily="34" charset="0"/>
            </a:endParaRPr>
          </a:p>
          <a:p>
            <a:pPr marL="342900" marR="0" lvl="0" indent="-342900">
              <a:lnSpc>
                <a:spcPct val="107000"/>
              </a:lnSpc>
              <a:spcBef>
                <a:spcPts val="0"/>
              </a:spcBef>
              <a:spcAft>
                <a:spcPts val="0"/>
              </a:spcAft>
              <a:buFont typeface="Symbol" panose="05050102010706020507" pitchFamily="18" charset="2"/>
              <a:buChar char=""/>
            </a:pPr>
            <a:r>
              <a:rPr lang="en-US" sz="1800" b="1" dirty="0">
                <a:effectLst/>
                <a:latin typeface="Calibri" panose="020F0502020204030204" pitchFamily="34" charset="0"/>
                <a:ea typeface="Calibri" panose="020F0502020204030204" pitchFamily="34" charset="0"/>
              </a:rPr>
              <a:t>Accounting: </a:t>
            </a:r>
            <a:r>
              <a:rPr lang="en-US" sz="1800" dirty="0">
                <a:effectLst/>
                <a:latin typeface="Calibri" panose="020F0502020204030204" pitchFamily="34" charset="0"/>
                <a:ea typeface="Calibri" panose="020F0502020204030204" pitchFamily="34" charset="0"/>
              </a:rPr>
              <a:t>Documenting what resources and the timeframe each user utilizes while accessing the system.</a:t>
            </a:r>
            <a:endParaRPr dirty="0"/>
          </a:p>
        </p:txBody>
      </p:sp>
      <p:sp>
        <p:nvSpPr>
          <p:cNvPr id="186" name="Google Shape;186;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indent="0">
              <a:lnSpc>
                <a:spcPct val="107000"/>
              </a:lnSpc>
              <a:spcBef>
                <a:spcPts val="0"/>
              </a:spcBef>
              <a:spcAft>
                <a:spcPts val="800"/>
              </a:spcAft>
              <a:buNone/>
            </a:pPr>
            <a:r>
              <a:rPr lang="en-US" sz="1800" dirty="0">
                <a:effectLst/>
                <a:latin typeface="Calibri" panose="020F0502020204030204" pitchFamily="34" charset="0"/>
                <a:ea typeface="Calibri" panose="020F0502020204030204" pitchFamily="34" charset="0"/>
                <a:cs typeface="Calibri" panose="020F0502020204030204" pitchFamily="34" charset="0"/>
              </a:rPr>
              <a:t>The next few slides are examples of unit tests.</a:t>
            </a:r>
          </a:p>
          <a:p>
            <a:pPr marL="0" marR="0" indent="0">
              <a:lnSpc>
                <a:spcPct val="107000"/>
              </a:lnSpc>
              <a:spcBef>
                <a:spcPts val="0"/>
              </a:spcBef>
              <a:spcAft>
                <a:spcPts val="800"/>
              </a:spcAft>
              <a:buNone/>
            </a:pPr>
            <a:endParaRPr lang="en-US" sz="1800" dirty="0">
              <a:effectLst/>
              <a:latin typeface="Calibri" panose="020F0502020204030204" pitchFamily="34" charset="0"/>
              <a:ea typeface="Calibri" panose="020F0502020204030204" pitchFamily="34" charset="0"/>
            </a:endParaRPr>
          </a:p>
          <a:p>
            <a:pPr marL="0" marR="0" indent="0">
              <a:lnSpc>
                <a:spcPct val="107000"/>
              </a:lnSpc>
              <a:spcBef>
                <a:spcPts val="0"/>
              </a:spcBef>
              <a:spcAft>
                <a:spcPts val="800"/>
              </a:spcAft>
              <a:buNone/>
            </a:pPr>
            <a:r>
              <a:rPr lang="en-US" sz="1800" dirty="0">
                <a:effectLst/>
                <a:latin typeface="Calibri" panose="020F0502020204030204" pitchFamily="34" charset="0"/>
                <a:ea typeface="Calibri" panose="020F0502020204030204" pitchFamily="34" charset="0"/>
                <a:cs typeface="Calibri" panose="020F0502020204030204" pitchFamily="34" charset="0"/>
              </a:rPr>
              <a:t>The first checks to see if container indices and iterators are within the valid range.  The test is checking to make sure an exception is thrown if an out-of-range index is called.</a:t>
            </a:r>
          </a:p>
          <a:p>
            <a:pPr marL="0" marR="0" indent="0">
              <a:lnSpc>
                <a:spcPct val="107000"/>
              </a:lnSpc>
              <a:spcBef>
                <a:spcPts val="0"/>
              </a:spcBef>
              <a:spcAft>
                <a:spcPts val="800"/>
              </a:spcAft>
              <a:buNone/>
            </a:pPr>
            <a:endParaRPr lang="en-US" sz="1800" dirty="0">
              <a:effectLst/>
              <a:latin typeface="Calibri" panose="020F0502020204030204" pitchFamily="34" charset="0"/>
              <a:ea typeface="Calibri" panose="020F0502020204030204" pitchFamily="34" charset="0"/>
              <a:cs typeface="Calibri" panose="020F0502020204030204" pitchFamily="34" charset="0"/>
            </a:endParaRPr>
          </a:p>
          <a:p>
            <a:pPr marL="0" marR="0" indent="0">
              <a:lnSpc>
                <a:spcPct val="107000"/>
              </a:lnSpc>
              <a:spcBef>
                <a:spcPts val="0"/>
              </a:spcBef>
              <a:spcAft>
                <a:spcPts val="800"/>
              </a:spcAft>
              <a:buNone/>
            </a:pPr>
            <a:r>
              <a:rPr lang="en-US" sz="1800" dirty="0">
                <a:effectLst/>
                <a:latin typeface="Calibri" panose="020F0502020204030204" pitchFamily="34" charset="0"/>
                <a:ea typeface="Calibri" panose="020F0502020204030204" pitchFamily="34" charset="0"/>
              </a:rPr>
              <a:t>You need to verify that an index call is not out-of-bounds. If you use an iterator that is out-of-range overflow may occur. </a:t>
            </a:r>
            <a:endParaRPr dirty="0"/>
          </a:p>
        </p:txBody>
      </p:sp>
    </p:spTree>
    <p:extLst>
      <p:ext uri="{BB962C8B-B14F-4D97-AF65-F5344CB8AC3E}">
        <p14:creationId xmlns:p14="http://schemas.microsoft.com/office/powerpoint/2010/main" val="16880230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indent="0">
              <a:lnSpc>
                <a:spcPct val="107000"/>
              </a:lnSpc>
              <a:spcBef>
                <a:spcPts val="0"/>
              </a:spcBef>
              <a:spcAft>
                <a:spcPts val="800"/>
              </a:spcAft>
              <a:buNone/>
            </a:pPr>
            <a:r>
              <a:rPr lang="en-US" sz="1800" dirty="0">
                <a:effectLst/>
                <a:latin typeface="Calibri" panose="020F0502020204030204" pitchFamily="34" charset="0"/>
                <a:ea typeface="Calibri" panose="020F0502020204030204" pitchFamily="34" charset="0"/>
                <a:cs typeface="Calibri" panose="020F0502020204030204" pitchFamily="34" charset="0"/>
              </a:rPr>
              <a:t>The second example addresses pointers.</a:t>
            </a:r>
            <a:endParaRPr lang="en-US" sz="1800" dirty="0">
              <a:effectLst/>
              <a:latin typeface="Calibri" panose="020F0502020204030204" pitchFamily="34" charset="0"/>
              <a:ea typeface="Calibri" panose="020F0502020204030204" pitchFamily="34" charset="0"/>
            </a:endParaRPr>
          </a:p>
          <a:p>
            <a:pPr marL="0" marR="0" indent="0">
              <a:lnSpc>
                <a:spcPct val="107000"/>
              </a:lnSpc>
              <a:spcBef>
                <a:spcPts val="0"/>
              </a:spcBef>
              <a:spcAft>
                <a:spcPts val="800"/>
              </a:spcAft>
              <a:buNone/>
            </a:pPr>
            <a:r>
              <a:rPr lang="en-US" sz="1800" dirty="0">
                <a:effectLst/>
                <a:latin typeface="Calibri" panose="020F0502020204030204" pitchFamily="34" charset="0"/>
                <a:ea typeface="Calibri" panose="020F0502020204030204" pitchFamily="34" charset="0"/>
                <a:cs typeface="Calibri" panose="020F0502020204030204" pitchFamily="34" charset="0"/>
              </a:rPr>
              <a:t> </a:t>
            </a:r>
          </a:p>
          <a:p>
            <a:pPr marL="0" marR="0" indent="0">
              <a:lnSpc>
                <a:spcPct val="107000"/>
              </a:lnSpc>
              <a:spcBef>
                <a:spcPts val="0"/>
              </a:spcBef>
              <a:spcAft>
                <a:spcPts val="800"/>
              </a:spcAft>
              <a:buNone/>
            </a:pPr>
            <a:r>
              <a:rPr lang="en-US" sz="1800" dirty="0">
                <a:effectLst/>
                <a:latin typeface="Calibri" panose="020F0502020204030204" pitchFamily="34" charset="0"/>
                <a:ea typeface="Calibri" panose="020F0502020204030204" pitchFamily="34" charset="0"/>
              </a:rPr>
              <a:t>Here we are testing to see if a pointer is NULL. Accessing a dangling pointer will result in undefined behavior and exploitable vulnerabilities.</a:t>
            </a: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2"/>
        <p:cNvGrpSpPr/>
        <p:nvPr/>
      </p:nvGrpSpPr>
      <p:grpSpPr>
        <a:xfrm>
          <a:off x="0" y="0"/>
          <a:ext cx="0" cy="0"/>
          <a:chOff x="0" y="0"/>
          <a:chExt cx="0" cy="0"/>
        </a:xfrm>
      </p:grpSpPr>
      <p:pic>
        <p:nvPicPr>
          <p:cNvPr id="13" name="Google Shape;13;p1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4" name="Google Shape;14;p16"/>
          <p:cNvSpPr txBox="1">
            <a:spLocks noGrp="1"/>
          </p:cNvSpPr>
          <p:nvPr>
            <p:ph type="ctrTitle"/>
          </p:nvPr>
        </p:nvSpPr>
        <p:spPr>
          <a:xfrm>
            <a:off x="1371600" y="1803405"/>
            <a:ext cx="9448800" cy="1825096"/>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6000"/>
              <a:buFont typeface="Century Gothic"/>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 name="Google Shape;15;p16"/>
          <p:cNvSpPr txBox="1">
            <a:spLocks noGrp="1"/>
          </p:cNvSpPr>
          <p:nvPr>
            <p:ph type="subTitle" idx="1"/>
          </p:nvPr>
        </p:nvSpPr>
        <p:spPr>
          <a:xfrm>
            <a:off x="1371600" y="3632201"/>
            <a:ext cx="9448800" cy="6858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lt1"/>
              </a:buClr>
              <a:buSzPts val="2000"/>
              <a:buNone/>
              <a:defRPr sz="2000"/>
            </a:lvl1pPr>
            <a:lvl2pPr lvl="1" algn="ctr">
              <a:lnSpc>
                <a:spcPct val="90000"/>
              </a:lnSpc>
              <a:spcBef>
                <a:spcPts val="500"/>
              </a:spcBef>
              <a:spcAft>
                <a:spcPts val="0"/>
              </a:spcAft>
              <a:buClr>
                <a:schemeClr val="lt1"/>
              </a:buClr>
              <a:buSzPts val="2000"/>
              <a:buNone/>
              <a:defRPr sz="2000"/>
            </a:lvl2pPr>
            <a:lvl3pPr lvl="2" algn="ctr">
              <a:lnSpc>
                <a:spcPct val="90000"/>
              </a:lnSpc>
              <a:spcBef>
                <a:spcPts val="500"/>
              </a:spcBef>
              <a:spcAft>
                <a:spcPts val="0"/>
              </a:spcAft>
              <a:buClr>
                <a:schemeClr val="lt1"/>
              </a:buClr>
              <a:buSzPts val="1800"/>
              <a:buNone/>
              <a:defRPr sz="1800"/>
            </a:lvl3pPr>
            <a:lvl4pPr lvl="3" algn="ctr">
              <a:lnSpc>
                <a:spcPct val="90000"/>
              </a:lnSpc>
              <a:spcBef>
                <a:spcPts val="500"/>
              </a:spcBef>
              <a:spcAft>
                <a:spcPts val="0"/>
              </a:spcAft>
              <a:buClr>
                <a:schemeClr val="lt1"/>
              </a:buClr>
              <a:buSzPts val="1600"/>
              <a:buNone/>
              <a:defRPr sz="1600"/>
            </a:lvl4pPr>
            <a:lvl5pPr lvl="4" algn="ctr">
              <a:lnSpc>
                <a:spcPct val="90000"/>
              </a:lnSpc>
              <a:spcBef>
                <a:spcPts val="500"/>
              </a:spcBef>
              <a:spcAft>
                <a:spcPts val="0"/>
              </a:spcAft>
              <a:buClr>
                <a:schemeClr val="lt1"/>
              </a:buClr>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a:endParaRPr/>
          </a:p>
        </p:txBody>
      </p:sp>
      <p:sp>
        <p:nvSpPr>
          <p:cNvPr id="16" name="Google Shape;16;p16"/>
          <p:cNvSpPr txBox="1">
            <a:spLocks noGrp="1"/>
          </p:cNvSpPr>
          <p:nvPr>
            <p:ph type="dt" idx="10"/>
          </p:nvPr>
        </p:nvSpPr>
        <p:spPr>
          <a:xfrm>
            <a:off x="7909561" y="4314328"/>
            <a:ext cx="2910840" cy="374642"/>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16"/>
          <p:cNvSpPr txBox="1">
            <a:spLocks noGrp="1"/>
          </p:cNvSpPr>
          <p:nvPr>
            <p:ph type="ftr" idx="11"/>
          </p:nvPr>
        </p:nvSpPr>
        <p:spPr>
          <a:xfrm>
            <a:off x="1371600" y="4323845"/>
            <a:ext cx="6400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16"/>
          <p:cNvSpPr txBox="1">
            <a:spLocks noGrp="1"/>
          </p:cNvSpPr>
          <p:nvPr>
            <p:ph type="sldNum" idx="12"/>
          </p:nvPr>
        </p:nvSpPr>
        <p:spPr>
          <a:xfrm>
            <a:off x="8077200" y="1430866"/>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anoramic Picture with Caption">
  <p:cSld name="Panoramic Picture with Caption">
    <p:spTree>
      <p:nvGrpSpPr>
        <p:cNvPr id="1" name="Shape 71"/>
        <p:cNvGrpSpPr/>
        <p:nvPr/>
      </p:nvGrpSpPr>
      <p:grpSpPr>
        <a:xfrm>
          <a:off x="0" y="0"/>
          <a:ext cx="0" cy="0"/>
          <a:chOff x="0" y="0"/>
          <a:chExt cx="0" cy="0"/>
        </a:xfrm>
      </p:grpSpPr>
      <p:sp>
        <p:nvSpPr>
          <p:cNvPr id="72" name="Google Shape;72;p25"/>
          <p:cNvSpPr txBox="1">
            <a:spLocks noGrp="1"/>
          </p:cNvSpPr>
          <p:nvPr>
            <p:ph type="title"/>
          </p:nvPr>
        </p:nvSpPr>
        <p:spPr>
          <a:xfrm>
            <a:off x="685777" y="4697360"/>
            <a:ext cx="10822034" cy="81935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25"/>
          <p:cNvSpPr>
            <a:spLocks noGrp="1"/>
          </p:cNvSpPr>
          <p:nvPr>
            <p:ph type="pic" idx="2"/>
          </p:nvPr>
        </p:nvSpPr>
        <p:spPr>
          <a:xfrm>
            <a:off x="681727" y="941439"/>
            <a:ext cx="10821840" cy="3478161"/>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74" name="Google Shape;74;p25"/>
          <p:cNvSpPr txBox="1">
            <a:spLocks noGrp="1"/>
          </p:cNvSpPr>
          <p:nvPr>
            <p:ph type="body" idx="1"/>
          </p:nvPr>
        </p:nvSpPr>
        <p:spPr>
          <a:xfrm>
            <a:off x="685800" y="5516715"/>
            <a:ext cx="10820400" cy="701969"/>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75" name="Google Shape;75;p2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2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2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Title and Caption">
  <p:cSld name="Title and Caption">
    <p:spTree>
      <p:nvGrpSpPr>
        <p:cNvPr id="1" name="Shape 78"/>
        <p:cNvGrpSpPr/>
        <p:nvPr/>
      </p:nvGrpSpPr>
      <p:grpSpPr>
        <a:xfrm>
          <a:off x="0" y="0"/>
          <a:ext cx="0" cy="0"/>
          <a:chOff x="0" y="0"/>
          <a:chExt cx="0" cy="0"/>
        </a:xfrm>
      </p:grpSpPr>
      <p:pic>
        <p:nvPicPr>
          <p:cNvPr id="79" name="Google Shape;79;p2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0" name="Google Shape;80;p26"/>
          <p:cNvSpPr txBox="1">
            <a:spLocks noGrp="1"/>
          </p:cNvSpPr>
          <p:nvPr>
            <p:ph type="title"/>
          </p:nvPr>
        </p:nvSpPr>
        <p:spPr>
          <a:xfrm>
            <a:off x="685800" y="753532"/>
            <a:ext cx="10820400" cy="2802467"/>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26"/>
          <p:cNvSpPr txBox="1">
            <a:spLocks noGrp="1"/>
          </p:cNvSpPr>
          <p:nvPr>
            <p:ph type="body" idx="1"/>
          </p:nvPr>
        </p:nvSpPr>
        <p:spPr>
          <a:xfrm>
            <a:off x="1024467" y="3649133"/>
            <a:ext cx="10130516" cy="999067"/>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2" name="Google Shape;82;p26"/>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26"/>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4" name="Google Shape;84;p26"/>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Quote with Caption">
  <p:cSld name="Quote with Caption">
    <p:spTree>
      <p:nvGrpSpPr>
        <p:cNvPr id="1" name="Shape 85"/>
        <p:cNvGrpSpPr/>
        <p:nvPr/>
      </p:nvGrpSpPr>
      <p:grpSpPr>
        <a:xfrm>
          <a:off x="0" y="0"/>
          <a:ext cx="0" cy="0"/>
          <a:chOff x="0" y="0"/>
          <a:chExt cx="0" cy="0"/>
        </a:xfrm>
      </p:grpSpPr>
      <p:pic>
        <p:nvPicPr>
          <p:cNvPr id="86" name="Google Shape;86;p27"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7" name="Google Shape;87;p27"/>
          <p:cNvSpPr txBox="1">
            <a:spLocks noGrp="1"/>
          </p:cNvSpPr>
          <p:nvPr>
            <p:ph type="title"/>
          </p:nvPr>
        </p:nvSpPr>
        <p:spPr>
          <a:xfrm>
            <a:off x="1024467" y="753533"/>
            <a:ext cx="10151533" cy="260449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8" name="Google Shape;88;p27"/>
          <p:cNvSpPr txBox="1">
            <a:spLocks noGrp="1"/>
          </p:cNvSpPr>
          <p:nvPr>
            <p:ph type="body" idx="1"/>
          </p:nvPr>
        </p:nvSpPr>
        <p:spPr>
          <a:xfrm>
            <a:off x="1303865" y="3365556"/>
            <a:ext cx="9592736" cy="444443"/>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9" name="Google Shape;89;p27"/>
          <p:cNvSpPr txBox="1">
            <a:spLocks noGrp="1"/>
          </p:cNvSpPr>
          <p:nvPr>
            <p:ph type="body" idx="2"/>
          </p:nvPr>
        </p:nvSpPr>
        <p:spPr>
          <a:xfrm>
            <a:off x="1024467" y="3959862"/>
            <a:ext cx="10151533" cy="67987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0" name="Google Shape;90;p27"/>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1" name="Google Shape;91;p27"/>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2" name="Google Shape;92;p27"/>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
        <p:nvSpPr>
          <p:cNvPr id="93" name="Google Shape;93;p27"/>
          <p:cNvSpPr txBox="1"/>
          <p:nvPr/>
        </p:nvSpPr>
        <p:spPr>
          <a:xfrm>
            <a:off x="476250" y="933450"/>
            <a:ext cx="609600" cy="584776"/>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
        <p:nvSpPr>
          <p:cNvPr id="94" name="Google Shape;94;p27"/>
          <p:cNvSpPr txBox="1"/>
          <p:nvPr/>
        </p:nvSpPr>
        <p:spPr>
          <a:xfrm>
            <a:off x="10984230" y="2701290"/>
            <a:ext cx="609600" cy="584776"/>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Name Card">
  <p:cSld name="Name Card">
    <p:spTree>
      <p:nvGrpSpPr>
        <p:cNvPr id="1" name="Shape 95"/>
        <p:cNvGrpSpPr/>
        <p:nvPr/>
      </p:nvGrpSpPr>
      <p:grpSpPr>
        <a:xfrm>
          <a:off x="0" y="0"/>
          <a:ext cx="0" cy="0"/>
          <a:chOff x="0" y="0"/>
          <a:chExt cx="0" cy="0"/>
        </a:xfrm>
      </p:grpSpPr>
      <p:pic>
        <p:nvPicPr>
          <p:cNvPr id="96" name="Google Shape;96;p2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97" name="Google Shape;97;p28"/>
          <p:cNvSpPr txBox="1">
            <a:spLocks noGrp="1"/>
          </p:cNvSpPr>
          <p:nvPr>
            <p:ph type="title"/>
          </p:nvPr>
        </p:nvSpPr>
        <p:spPr>
          <a:xfrm>
            <a:off x="1024495" y="1124701"/>
            <a:ext cx="10146186" cy="251183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8" name="Google Shape;98;p28"/>
          <p:cNvSpPr txBox="1">
            <a:spLocks noGrp="1"/>
          </p:cNvSpPr>
          <p:nvPr>
            <p:ph type="body" idx="1"/>
          </p:nvPr>
        </p:nvSpPr>
        <p:spPr>
          <a:xfrm>
            <a:off x="1024467" y="3648315"/>
            <a:ext cx="10144654" cy="9998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9" name="Google Shape;99;p28"/>
          <p:cNvSpPr txBox="1">
            <a:spLocks noGrp="1"/>
          </p:cNvSpPr>
          <p:nvPr>
            <p:ph type="dt" idx="10"/>
          </p:nvPr>
        </p:nvSpPr>
        <p:spPr>
          <a:xfrm>
            <a:off x="7814452" y="378883"/>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0" name="Google Shape;100;p28"/>
          <p:cNvSpPr txBox="1">
            <a:spLocks noGrp="1"/>
          </p:cNvSpPr>
          <p:nvPr>
            <p:ph type="ftr" idx="11"/>
          </p:nvPr>
        </p:nvSpPr>
        <p:spPr>
          <a:xfrm>
            <a:off x="685800" y="378883"/>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1" name="Google Shape;101;p2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3 Column">
  <p:cSld name="3 Column">
    <p:spTree>
      <p:nvGrpSpPr>
        <p:cNvPr id="1" name="Shape 102"/>
        <p:cNvGrpSpPr/>
        <p:nvPr/>
      </p:nvGrpSpPr>
      <p:grpSpPr>
        <a:xfrm>
          <a:off x="0" y="0"/>
          <a:ext cx="0" cy="0"/>
          <a:chOff x="0" y="0"/>
          <a:chExt cx="0" cy="0"/>
        </a:xfrm>
      </p:grpSpPr>
      <p:sp>
        <p:nvSpPr>
          <p:cNvPr id="103" name="Google Shape;103;p29"/>
          <p:cNvSpPr txBox="1">
            <a:spLocks noGrp="1"/>
          </p:cNvSpPr>
          <p:nvPr>
            <p:ph type="title"/>
          </p:nvPr>
        </p:nvSpPr>
        <p:spPr>
          <a:xfrm>
            <a:off x="2895600" y="761999"/>
            <a:ext cx="8610599" cy="1303867"/>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4" name="Google Shape;104;p29"/>
          <p:cNvSpPr txBox="1">
            <a:spLocks noGrp="1"/>
          </p:cNvSpPr>
          <p:nvPr>
            <p:ph type="body" idx="1"/>
          </p:nvPr>
        </p:nvSpPr>
        <p:spPr>
          <a:xfrm>
            <a:off x="685800" y="2202080"/>
            <a:ext cx="3456432" cy="617320"/>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5" name="Google Shape;105;p29"/>
          <p:cNvSpPr txBox="1">
            <a:spLocks noGrp="1"/>
          </p:cNvSpPr>
          <p:nvPr>
            <p:ph type="body" idx="2"/>
          </p:nvPr>
        </p:nvSpPr>
        <p:spPr>
          <a:xfrm>
            <a:off x="685799"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6" name="Google Shape;106;p29"/>
          <p:cNvSpPr txBox="1">
            <a:spLocks noGrp="1"/>
          </p:cNvSpPr>
          <p:nvPr>
            <p:ph type="body" idx="3"/>
          </p:nvPr>
        </p:nvSpPr>
        <p:spPr>
          <a:xfrm>
            <a:off x="4368800" y="2201333"/>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7" name="Google Shape;107;p29"/>
          <p:cNvSpPr txBox="1">
            <a:spLocks noGrp="1"/>
          </p:cNvSpPr>
          <p:nvPr>
            <p:ph type="body" idx="4"/>
          </p:nvPr>
        </p:nvSpPr>
        <p:spPr>
          <a:xfrm>
            <a:off x="4366858" y="2904067"/>
            <a:ext cx="3456432" cy="331461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8" name="Google Shape;108;p29"/>
          <p:cNvSpPr txBox="1">
            <a:spLocks noGrp="1"/>
          </p:cNvSpPr>
          <p:nvPr>
            <p:ph type="body" idx="5"/>
          </p:nvPr>
        </p:nvSpPr>
        <p:spPr>
          <a:xfrm>
            <a:off x="8051800" y="2192866"/>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9" name="Google Shape;109;p29"/>
          <p:cNvSpPr txBox="1">
            <a:spLocks noGrp="1"/>
          </p:cNvSpPr>
          <p:nvPr>
            <p:ph type="body" idx="6"/>
          </p:nvPr>
        </p:nvSpPr>
        <p:spPr>
          <a:xfrm>
            <a:off x="8051801"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0" name="Google Shape;110;p2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1" name="Google Shape;111;p2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2" name="Google Shape;112;p2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3 Picture Column">
  <p:cSld name="3 Picture Column">
    <p:spTree>
      <p:nvGrpSpPr>
        <p:cNvPr id="1" name="Shape 113"/>
        <p:cNvGrpSpPr/>
        <p:nvPr/>
      </p:nvGrpSpPr>
      <p:grpSpPr>
        <a:xfrm>
          <a:off x="0" y="0"/>
          <a:ext cx="0" cy="0"/>
          <a:chOff x="0" y="0"/>
          <a:chExt cx="0" cy="0"/>
        </a:xfrm>
      </p:grpSpPr>
      <p:sp>
        <p:nvSpPr>
          <p:cNvPr id="114" name="Google Shape;114;p30"/>
          <p:cNvSpPr txBox="1">
            <a:spLocks noGrp="1"/>
          </p:cNvSpPr>
          <p:nvPr>
            <p:ph type="title"/>
          </p:nvPr>
        </p:nvSpPr>
        <p:spPr>
          <a:xfrm>
            <a:off x="2895600" y="762000"/>
            <a:ext cx="8610599"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5" name="Google Shape;115;p30"/>
          <p:cNvSpPr txBox="1">
            <a:spLocks noGrp="1"/>
          </p:cNvSpPr>
          <p:nvPr>
            <p:ph type="body" idx="1"/>
          </p:nvPr>
        </p:nvSpPr>
        <p:spPr>
          <a:xfrm>
            <a:off x="688618" y="4191000"/>
            <a:ext cx="3451582"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6" name="Google Shape;116;p30"/>
          <p:cNvSpPr>
            <a:spLocks noGrp="1"/>
          </p:cNvSpPr>
          <p:nvPr>
            <p:ph type="pic" idx="2"/>
          </p:nvPr>
        </p:nvSpPr>
        <p:spPr>
          <a:xfrm>
            <a:off x="688618" y="2362200"/>
            <a:ext cx="3451582"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17" name="Google Shape;117;p30"/>
          <p:cNvSpPr txBox="1">
            <a:spLocks noGrp="1"/>
          </p:cNvSpPr>
          <p:nvPr>
            <p:ph type="body" idx="3"/>
          </p:nvPr>
        </p:nvSpPr>
        <p:spPr>
          <a:xfrm>
            <a:off x="688618" y="4873764"/>
            <a:ext cx="3451582"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8" name="Google Shape;118;p30"/>
          <p:cNvSpPr txBox="1">
            <a:spLocks noGrp="1"/>
          </p:cNvSpPr>
          <p:nvPr>
            <p:ph type="body" idx="4"/>
          </p:nvPr>
        </p:nvSpPr>
        <p:spPr>
          <a:xfrm>
            <a:off x="4374263" y="4191000"/>
            <a:ext cx="3448935"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9" name="Google Shape;119;p30"/>
          <p:cNvSpPr>
            <a:spLocks noGrp="1"/>
          </p:cNvSpPr>
          <p:nvPr>
            <p:ph type="pic" idx="5"/>
          </p:nvPr>
        </p:nvSpPr>
        <p:spPr>
          <a:xfrm>
            <a:off x="4374263" y="2362200"/>
            <a:ext cx="3448936"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0" name="Google Shape;120;p30"/>
          <p:cNvSpPr txBox="1">
            <a:spLocks noGrp="1"/>
          </p:cNvSpPr>
          <p:nvPr>
            <p:ph type="body" idx="6"/>
          </p:nvPr>
        </p:nvSpPr>
        <p:spPr>
          <a:xfrm>
            <a:off x="4374264" y="4873763"/>
            <a:ext cx="344893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1" name="Google Shape;121;p30"/>
          <p:cNvSpPr txBox="1">
            <a:spLocks noGrp="1"/>
          </p:cNvSpPr>
          <p:nvPr>
            <p:ph type="body" idx="7"/>
          </p:nvPr>
        </p:nvSpPr>
        <p:spPr>
          <a:xfrm>
            <a:off x="8049731" y="4191000"/>
            <a:ext cx="3456469"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22" name="Google Shape;122;p30"/>
          <p:cNvSpPr>
            <a:spLocks noGrp="1"/>
          </p:cNvSpPr>
          <p:nvPr>
            <p:ph type="pic" idx="8"/>
          </p:nvPr>
        </p:nvSpPr>
        <p:spPr>
          <a:xfrm>
            <a:off x="8049855" y="2362200"/>
            <a:ext cx="3447878"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3" name="Google Shape;123;p30"/>
          <p:cNvSpPr txBox="1">
            <a:spLocks noGrp="1"/>
          </p:cNvSpPr>
          <p:nvPr>
            <p:ph type="body" idx="9"/>
          </p:nvPr>
        </p:nvSpPr>
        <p:spPr>
          <a:xfrm>
            <a:off x="8049731" y="4873761"/>
            <a:ext cx="345244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4" name="Google Shape;124;p3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5" name="Google Shape;125;p3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6" name="Google Shape;126;p3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27"/>
        <p:cNvGrpSpPr/>
        <p:nvPr/>
      </p:nvGrpSpPr>
      <p:grpSpPr>
        <a:xfrm>
          <a:off x="0" y="0"/>
          <a:ext cx="0" cy="0"/>
          <a:chOff x="0" y="0"/>
          <a:chExt cx="0" cy="0"/>
        </a:xfrm>
      </p:grpSpPr>
      <p:sp>
        <p:nvSpPr>
          <p:cNvPr id="128" name="Google Shape;128;p3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9" name="Google Shape;129;p31"/>
          <p:cNvSpPr txBox="1">
            <a:spLocks noGrp="1"/>
          </p:cNvSpPr>
          <p:nvPr>
            <p:ph type="body" idx="1"/>
          </p:nvPr>
        </p:nvSpPr>
        <p:spPr>
          <a:xfrm rot="5400000">
            <a:off x="4083937" y="-1203579"/>
            <a:ext cx="4024125" cy="108204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0" name="Google Shape;130;p3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1" name="Google Shape;131;p3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2" name="Google Shape;132;p3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_TITLE_AND_VERTICAL_TEXT">
    <p:spTree>
      <p:nvGrpSpPr>
        <p:cNvPr id="1" name="Shape 133"/>
        <p:cNvGrpSpPr/>
        <p:nvPr/>
      </p:nvGrpSpPr>
      <p:grpSpPr>
        <a:xfrm>
          <a:off x="0" y="0"/>
          <a:ext cx="0" cy="0"/>
          <a:chOff x="0" y="0"/>
          <a:chExt cx="0" cy="0"/>
        </a:xfrm>
      </p:grpSpPr>
      <p:pic>
        <p:nvPicPr>
          <p:cNvPr id="134" name="Google Shape;134;p32"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35" name="Google Shape;135;p32"/>
          <p:cNvSpPr txBox="1">
            <a:spLocks noGrp="1"/>
          </p:cNvSpPr>
          <p:nvPr>
            <p:ph type="title"/>
          </p:nvPr>
        </p:nvSpPr>
        <p:spPr>
          <a:xfrm rot="5400000">
            <a:off x="8525933" y="1667933"/>
            <a:ext cx="3903133" cy="20574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4000"/>
              <a:buFont typeface="Century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6" name="Google Shape;136;p32"/>
          <p:cNvSpPr txBox="1">
            <a:spLocks noGrp="1"/>
          </p:cNvSpPr>
          <p:nvPr>
            <p:ph type="body" idx="1"/>
          </p:nvPr>
        </p:nvSpPr>
        <p:spPr>
          <a:xfrm rot="5400000">
            <a:off x="3175000" y="-1405467"/>
            <a:ext cx="3903133" cy="8204201"/>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7" name="Google Shape;137;p32"/>
          <p:cNvSpPr txBox="1">
            <a:spLocks noGrp="1"/>
          </p:cNvSpPr>
          <p:nvPr>
            <p:ph type="dt" idx="10"/>
          </p:nvPr>
        </p:nvSpPr>
        <p:spPr>
          <a:xfrm>
            <a:off x="7814452" y="379941"/>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8" name="Google Shape;138;p32"/>
          <p:cNvSpPr txBox="1">
            <a:spLocks noGrp="1"/>
          </p:cNvSpPr>
          <p:nvPr>
            <p:ph type="ftr" idx="11"/>
          </p:nvPr>
        </p:nvSpPr>
        <p:spPr>
          <a:xfrm>
            <a:off x="685800" y="381000"/>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9" name="Google Shape;139;p32"/>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9"/>
        <p:cNvGrpSpPr/>
        <p:nvPr/>
      </p:nvGrpSpPr>
      <p:grpSpPr>
        <a:xfrm>
          <a:off x="0" y="0"/>
          <a:ext cx="0" cy="0"/>
          <a:chOff x="0" y="0"/>
          <a:chExt cx="0" cy="0"/>
        </a:xfrm>
      </p:grpSpPr>
      <p:sp>
        <p:nvSpPr>
          <p:cNvPr id="20" name="Google Shape;20;p1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17"/>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22" name="Google Shape;22;p17"/>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17"/>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17"/>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25"/>
        <p:cNvGrpSpPr/>
        <p:nvPr/>
      </p:nvGrpSpPr>
      <p:grpSpPr>
        <a:xfrm>
          <a:off x="0" y="0"/>
          <a:ext cx="0" cy="0"/>
          <a:chOff x="0" y="0"/>
          <a:chExt cx="0" cy="0"/>
        </a:xfrm>
      </p:grpSpPr>
      <p:pic>
        <p:nvPicPr>
          <p:cNvPr id="26" name="Google Shape;26;p1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27" name="Google Shape;27;p18"/>
          <p:cNvSpPr txBox="1">
            <a:spLocks noGrp="1"/>
          </p:cNvSpPr>
          <p:nvPr>
            <p:ph type="title"/>
          </p:nvPr>
        </p:nvSpPr>
        <p:spPr>
          <a:xfrm>
            <a:off x="685800" y="753533"/>
            <a:ext cx="10820399" cy="2801935"/>
          </a:xfrm>
          <a:prstGeom prst="rect">
            <a:avLst/>
          </a:prstGeom>
          <a:noFill/>
          <a:ln>
            <a:noFill/>
          </a:ln>
        </p:spPr>
        <p:txBody>
          <a:bodyPr spcFirstLastPara="1" wrap="square" lIns="91425" tIns="45700" rIns="91425" bIns="45700" anchor="b" anchorCtr="0">
            <a:normAutofit/>
          </a:bodyPr>
          <a:lstStyle>
            <a:lvl1pPr lvl="0" algn="r">
              <a:lnSpc>
                <a:spcPct val="90000"/>
              </a:lnSpc>
              <a:spcBef>
                <a:spcPts val="0"/>
              </a:spcBef>
              <a:spcAft>
                <a:spcPts val="0"/>
              </a:spcAft>
              <a:buClr>
                <a:schemeClr val="lt1"/>
              </a:buClr>
              <a:buSzPts val="4000"/>
              <a:buFont typeface="Century Gothic"/>
              <a:buNone/>
              <a:defRPr sz="4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18"/>
          <p:cNvSpPr txBox="1">
            <a:spLocks noGrp="1"/>
          </p:cNvSpPr>
          <p:nvPr>
            <p:ph type="body" idx="1"/>
          </p:nvPr>
        </p:nvSpPr>
        <p:spPr>
          <a:xfrm>
            <a:off x="1024467" y="3641725"/>
            <a:ext cx="10490200" cy="955675"/>
          </a:xfrm>
          <a:prstGeom prst="rect">
            <a:avLst/>
          </a:prstGeom>
          <a:noFill/>
          <a:ln>
            <a:noFill/>
          </a:ln>
        </p:spPr>
        <p:txBody>
          <a:bodyPr spcFirstLastPara="1" wrap="square" lIns="91425" tIns="45700" rIns="91425" bIns="45700" anchor="t" anchorCtr="0">
            <a:normAutofit/>
          </a:bodyPr>
          <a:lstStyle>
            <a:lvl1pPr marL="457200" lvl="0" indent="-228600" algn="r">
              <a:lnSpc>
                <a:spcPct val="90000"/>
              </a:lnSpc>
              <a:spcBef>
                <a:spcPts val="1000"/>
              </a:spcBef>
              <a:spcAft>
                <a:spcPts val="0"/>
              </a:spcAft>
              <a:buClr>
                <a:schemeClr val="lt1"/>
              </a:buClr>
              <a:buSzPts val="2200"/>
              <a:buNone/>
              <a:defRPr sz="2200">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1800"/>
              <a:buNone/>
              <a:defRPr sz="1800">
                <a:solidFill>
                  <a:schemeClr val="lt1"/>
                </a:solidFill>
              </a:defRPr>
            </a:lvl3pPr>
            <a:lvl4pPr marL="1828800" lvl="3" indent="-228600" algn="l">
              <a:lnSpc>
                <a:spcPct val="90000"/>
              </a:lnSpc>
              <a:spcBef>
                <a:spcPts val="500"/>
              </a:spcBef>
              <a:spcAft>
                <a:spcPts val="0"/>
              </a:spcAft>
              <a:buClr>
                <a:schemeClr val="lt1"/>
              </a:buClr>
              <a:buSzPts val="1600"/>
              <a:buNone/>
              <a:defRPr sz="1600">
                <a:solidFill>
                  <a:schemeClr val="lt1"/>
                </a:solidFill>
              </a:defRPr>
            </a:lvl4pPr>
            <a:lvl5pPr marL="2286000" lvl="4" indent="-228600" algn="l">
              <a:lnSpc>
                <a:spcPct val="90000"/>
              </a:lnSpc>
              <a:spcBef>
                <a:spcPts val="500"/>
              </a:spcBef>
              <a:spcAft>
                <a:spcPts val="0"/>
              </a:spcAft>
              <a:buClr>
                <a:schemeClr val="lt1"/>
              </a:buClr>
              <a:buSzPts val="1600"/>
              <a:buNone/>
              <a:defRPr sz="1600">
                <a:solidFill>
                  <a:schemeClr val="lt1"/>
                </a:solidFill>
              </a:defRPr>
            </a:lvl5pPr>
            <a:lvl6pPr marL="2743200" lvl="5" indent="-228600" algn="l">
              <a:lnSpc>
                <a:spcPct val="90000"/>
              </a:lnSpc>
              <a:spcBef>
                <a:spcPts val="500"/>
              </a:spcBef>
              <a:spcAft>
                <a:spcPts val="0"/>
              </a:spcAft>
              <a:buClr>
                <a:schemeClr val="lt1"/>
              </a:buClr>
              <a:buSzPts val="1600"/>
              <a:buNone/>
              <a:defRPr sz="1600">
                <a:solidFill>
                  <a:schemeClr val="lt1"/>
                </a:solidFill>
              </a:defRPr>
            </a:lvl6pPr>
            <a:lvl7pPr marL="3200400" lvl="6" indent="-228600" algn="l">
              <a:lnSpc>
                <a:spcPct val="90000"/>
              </a:lnSpc>
              <a:spcBef>
                <a:spcPts val="500"/>
              </a:spcBef>
              <a:spcAft>
                <a:spcPts val="0"/>
              </a:spcAft>
              <a:buClr>
                <a:schemeClr val="lt1"/>
              </a:buClr>
              <a:buSzPts val="1600"/>
              <a:buNone/>
              <a:defRPr sz="1600">
                <a:solidFill>
                  <a:schemeClr val="lt1"/>
                </a:solidFill>
              </a:defRPr>
            </a:lvl7pPr>
            <a:lvl8pPr marL="3657600" lvl="7" indent="-228600" algn="l">
              <a:lnSpc>
                <a:spcPct val="90000"/>
              </a:lnSpc>
              <a:spcBef>
                <a:spcPts val="500"/>
              </a:spcBef>
              <a:spcAft>
                <a:spcPts val="0"/>
              </a:spcAft>
              <a:buClr>
                <a:schemeClr val="lt1"/>
              </a:buClr>
              <a:buSzPts val="1600"/>
              <a:buNone/>
              <a:defRPr sz="1600">
                <a:solidFill>
                  <a:schemeClr val="lt1"/>
                </a:solidFill>
              </a:defRPr>
            </a:lvl8pPr>
            <a:lvl9pPr marL="4114800" lvl="8" indent="-228600" algn="l">
              <a:lnSpc>
                <a:spcPct val="90000"/>
              </a:lnSpc>
              <a:spcBef>
                <a:spcPts val="500"/>
              </a:spcBef>
              <a:spcAft>
                <a:spcPts val="0"/>
              </a:spcAft>
              <a:buClr>
                <a:schemeClr val="lt1"/>
              </a:buClr>
              <a:buSzPts val="1600"/>
              <a:buNone/>
              <a:defRPr sz="1600">
                <a:solidFill>
                  <a:schemeClr val="lt1"/>
                </a:solidFill>
              </a:defRPr>
            </a:lvl9pPr>
          </a:lstStyle>
          <a:p>
            <a:endParaRPr/>
          </a:p>
        </p:txBody>
      </p:sp>
      <p:sp>
        <p:nvSpPr>
          <p:cNvPr id="29" name="Google Shape;29;p18"/>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18"/>
          <p:cNvSpPr txBox="1">
            <a:spLocks noGrp="1"/>
          </p:cNvSpPr>
          <p:nvPr>
            <p:ph type="ftr" idx="11"/>
          </p:nvPr>
        </p:nvSpPr>
        <p:spPr>
          <a:xfrm>
            <a:off x="685800" y="381001"/>
            <a:ext cx="6991492" cy="36406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1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2"/>
        <p:cNvGrpSpPr/>
        <p:nvPr/>
      </p:nvGrpSpPr>
      <p:grpSpPr>
        <a:xfrm>
          <a:off x="0" y="0"/>
          <a:ext cx="0" cy="0"/>
          <a:chOff x="0" y="0"/>
          <a:chExt cx="0" cy="0"/>
        </a:xfrm>
      </p:grpSpPr>
      <p:sp>
        <p:nvSpPr>
          <p:cNvPr id="33" name="Google Shape;33;p1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19"/>
          <p:cNvSpPr txBox="1">
            <a:spLocks noGrp="1"/>
          </p:cNvSpPr>
          <p:nvPr>
            <p:ph type="body" idx="1"/>
          </p:nvPr>
        </p:nvSpPr>
        <p:spPr>
          <a:xfrm>
            <a:off x="6858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5" name="Google Shape;35;p19"/>
          <p:cNvSpPr txBox="1">
            <a:spLocks noGrp="1"/>
          </p:cNvSpPr>
          <p:nvPr>
            <p:ph type="body" idx="2"/>
          </p:nvPr>
        </p:nvSpPr>
        <p:spPr>
          <a:xfrm>
            <a:off x="61722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6" name="Google Shape;36;p1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1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1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9"/>
        <p:cNvGrpSpPr/>
        <p:nvPr/>
      </p:nvGrpSpPr>
      <p:grpSpPr>
        <a:xfrm>
          <a:off x="0" y="0"/>
          <a:ext cx="0" cy="0"/>
          <a:chOff x="0" y="0"/>
          <a:chExt cx="0" cy="0"/>
        </a:xfrm>
      </p:grpSpPr>
      <p:sp>
        <p:nvSpPr>
          <p:cNvPr id="40" name="Google Shape;40;p20"/>
          <p:cNvSpPr txBox="1">
            <a:spLocks noGrp="1"/>
          </p:cNvSpPr>
          <p:nvPr>
            <p:ph type="title"/>
          </p:nvPr>
        </p:nvSpPr>
        <p:spPr>
          <a:xfrm>
            <a:off x="2895600" y="762000"/>
            <a:ext cx="8610600"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20"/>
          <p:cNvSpPr txBox="1">
            <a:spLocks noGrp="1"/>
          </p:cNvSpPr>
          <p:nvPr>
            <p:ph type="body" idx="1"/>
          </p:nvPr>
        </p:nvSpPr>
        <p:spPr>
          <a:xfrm>
            <a:off x="914409" y="2183802"/>
            <a:ext cx="5079991"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2" name="Google Shape;42;p20"/>
          <p:cNvSpPr txBox="1">
            <a:spLocks noGrp="1"/>
          </p:cNvSpPr>
          <p:nvPr>
            <p:ph type="body" idx="2"/>
          </p:nvPr>
        </p:nvSpPr>
        <p:spPr>
          <a:xfrm>
            <a:off x="685800" y="3132666"/>
            <a:ext cx="5311775"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3" name="Google Shape;43;p20"/>
          <p:cNvSpPr txBox="1">
            <a:spLocks noGrp="1"/>
          </p:cNvSpPr>
          <p:nvPr>
            <p:ph type="body" idx="3"/>
          </p:nvPr>
        </p:nvSpPr>
        <p:spPr>
          <a:xfrm>
            <a:off x="6400800" y="2183802"/>
            <a:ext cx="5105400"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4" name="Google Shape;44;p20"/>
          <p:cNvSpPr txBox="1">
            <a:spLocks noGrp="1"/>
          </p:cNvSpPr>
          <p:nvPr>
            <p:ph type="body" idx="4"/>
          </p:nvPr>
        </p:nvSpPr>
        <p:spPr>
          <a:xfrm>
            <a:off x="6172200" y="3132666"/>
            <a:ext cx="5334000"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5" name="Google Shape;45;p2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2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2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8"/>
        <p:cNvGrpSpPr/>
        <p:nvPr/>
      </p:nvGrpSpPr>
      <p:grpSpPr>
        <a:xfrm>
          <a:off x="0" y="0"/>
          <a:ext cx="0" cy="0"/>
          <a:chOff x="0" y="0"/>
          <a:chExt cx="0" cy="0"/>
        </a:xfrm>
      </p:grpSpPr>
      <p:sp>
        <p:nvSpPr>
          <p:cNvPr id="49" name="Google Shape;49;p2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2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2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2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22"/>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22"/>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22"/>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7"/>
        <p:cNvGrpSpPr/>
        <p:nvPr/>
      </p:nvGrpSpPr>
      <p:grpSpPr>
        <a:xfrm>
          <a:off x="0" y="0"/>
          <a:ext cx="0" cy="0"/>
          <a:chOff x="0" y="0"/>
          <a:chExt cx="0" cy="0"/>
        </a:xfrm>
      </p:grpSpPr>
      <p:sp>
        <p:nvSpPr>
          <p:cNvPr id="58" name="Google Shape;58;p23"/>
          <p:cNvSpPr txBox="1">
            <a:spLocks noGrp="1"/>
          </p:cNvSpPr>
          <p:nvPr>
            <p:ph type="title"/>
          </p:nvPr>
        </p:nvSpPr>
        <p:spPr>
          <a:xfrm>
            <a:off x="685800" y="1524000"/>
            <a:ext cx="411480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23"/>
          <p:cNvSpPr txBox="1">
            <a:spLocks noGrp="1"/>
          </p:cNvSpPr>
          <p:nvPr>
            <p:ph type="body" idx="1"/>
          </p:nvPr>
        </p:nvSpPr>
        <p:spPr>
          <a:xfrm>
            <a:off x="4995582" y="746759"/>
            <a:ext cx="6510618" cy="5471925"/>
          </a:xfrm>
          <a:prstGeom prst="rect">
            <a:avLst/>
          </a:prstGeom>
          <a:noFill/>
          <a:ln>
            <a:noFill/>
          </a:ln>
        </p:spPr>
        <p:txBody>
          <a:bodyPr spcFirstLastPara="1" wrap="square" lIns="91425" tIns="45700" rIns="91425" bIns="45700" anchor="ctr"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60" name="Google Shape;60;p23"/>
          <p:cNvSpPr txBox="1">
            <a:spLocks noGrp="1"/>
          </p:cNvSpPr>
          <p:nvPr>
            <p:ph type="body" idx="2"/>
          </p:nvPr>
        </p:nvSpPr>
        <p:spPr>
          <a:xfrm>
            <a:off x="685800" y="3124199"/>
            <a:ext cx="411480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1" name="Google Shape;61;p23"/>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23"/>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23"/>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4"/>
        <p:cNvGrpSpPr/>
        <p:nvPr/>
      </p:nvGrpSpPr>
      <p:grpSpPr>
        <a:xfrm>
          <a:off x="0" y="0"/>
          <a:ext cx="0" cy="0"/>
          <a:chOff x="0" y="0"/>
          <a:chExt cx="0" cy="0"/>
        </a:xfrm>
      </p:grpSpPr>
      <p:sp>
        <p:nvSpPr>
          <p:cNvPr id="65" name="Google Shape;65;p24"/>
          <p:cNvSpPr txBox="1">
            <a:spLocks noGrp="1"/>
          </p:cNvSpPr>
          <p:nvPr>
            <p:ph type="title"/>
          </p:nvPr>
        </p:nvSpPr>
        <p:spPr>
          <a:xfrm>
            <a:off x="685800" y="1524000"/>
            <a:ext cx="687324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24"/>
          <p:cNvSpPr>
            <a:spLocks noGrp="1"/>
          </p:cNvSpPr>
          <p:nvPr>
            <p:ph type="pic" idx="2"/>
          </p:nvPr>
        </p:nvSpPr>
        <p:spPr>
          <a:xfrm>
            <a:off x="7861238" y="751241"/>
            <a:ext cx="3644962" cy="5467443"/>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67" name="Google Shape;67;p24"/>
          <p:cNvSpPr txBox="1">
            <a:spLocks noGrp="1"/>
          </p:cNvSpPr>
          <p:nvPr>
            <p:ph type="body" idx="1"/>
          </p:nvPr>
        </p:nvSpPr>
        <p:spPr>
          <a:xfrm>
            <a:off x="685800" y="3124199"/>
            <a:ext cx="687324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8" name="Google Shape;68;p24"/>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24"/>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24"/>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
        <p:cNvGrpSpPr/>
        <p:nvPr/>
      </p:nvGrpSpPr>
      <p:grpSpPr>
        <a:xfrm>
          <a:off x="0" y="0"/>
          <a:ext cx="0" cy="0"/>
          <a:chOff x="0" y="0"/>
          <a:chExt cx="0" cy="0"/>
        </a:xfrm>
      </p:grpSpPr>
      <p:pic>
        <p:nvPicPr>
          <p:cNvPr id="6" name="Google Shape;6;p15" descr="C0-HD-TOP.png"/>
          <p:cNvPicPr preferRelativeResize="0"/>
          <p:nvPr/>
        </p:nvPicPr>
        <p:blipFill rotWithShape="1">
          <a:blip r:embed="rId19">
            <a:alphaModFix/>
          </a:blip>
          <a:srcRect/>
          <a:stretch/>
        </p:blipFill>
        <p:spPr>
          <a:xfrm>
            <a:off x="0" y="0"/>
            <a:ext cx="12192000" cy="1441450"/>
          </a:xfrm>
          <a:prstGeom prst="rect">
            <a:avLst/>
          </a:prstGeom>
          <a:noFill/>
          <a:ln>
            <a:noFill/>
          </a:ln>
        </p:spPr>
      </p:pic>
      <p:sp>
        <p:nvSpPr>
          <p:cNvPr id="7" name="Google Shape;7;p15"/>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marR="0" lvl="0" algn="r" rtl="0">
              <a:lnSpc>
                <a:spcPct val="90000"/>
              </a:lnSpc>
              <a:spcBef>
                <a:spcPts val="0"/>
              </a:spcBef>
              <a:spcAft>
                <a:spcPts val="0"/>
              </a:spcAft>
              <a:buClr>
                <a:schemeClr val="lt1"/>
              </a:buClr>
              <a:buSzPts val="4000"/>
              <a:buFont typeface="Century Gothic"/>
              <a:buNone/>
              <a:defRPr sz="40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 name="Google Shape;8;p15"/>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marR="0" lvl="0" indent="-368300" algn="l" rtl="0">
              <a:lnSpc>
                <a:spcPct val="90000"/>
              </a:lnSpc>
              <a:spcBef>
                <a:spcPts val="1000"/>
              </a:spcBef>
              <a:spcAft>
                <a:spcPts val="0"/>
              </a:spcAft>
              <a:buClr>
                <a:schemeClr val="lt1"/>
              </a:buClr>
              <a:buSzPts val="2200"/>
              <a:buFont typeface="Arial"/>
              <a:buChar char="•"/>
              <a:defRPr sz="2200" b="0" i="0" u="none" strike="noStrike" cap="none">
                <a:solidFill>
                  <a:schemeClr val="lt1"/>
                </a:solidFill>
                <a:latin typeface="Century Gothic"/>
                <a:ea typeface="Century Gothic"/>
                <a:cs typeface="Century Gothic"/>
                <a:sym typeface="Century Gothic"/>
              </a:defRPr>
            </a:lvl1pPr>
            <a:lvl2pPr marL="914400" marR="0" lvl="1" indent="-355600" algn="l" rtl="0">
              <a:lnSpc>
                <a:spcPct val="90000"/>
              </a:lnSpc>
              <a:spcBef>
                <a:spcPts val="500"/>
              </a:spcBef>
              <a:spcAft>
                <a:spcPts val="0"/>
              </a:spcAft>
              <a:buClr>
                <a:schemeClr val="lt1"/>
              </a:buClr>
              <a:buSzPts val="2000"/>
              <a:buFont typeface="Arial"/>
              <a:buChar char="•"/>
              <a:defRPr sz="2000" b="0" i="0" u="none" strike="noStrike" cap="none">
                <a:solidFill>
                  <a:schemeClr val="lt1"/>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3pPr>
            <a:lvl4pPr marL="1828800" marR="0" lvl="3"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4pPr>
            <a:lvl5pPr marL="2286000" marR="0" lvl="4"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5pPr>
            <a:lvl6pPr marL="2743200" marR="0" lvl="5"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6pPr>
            <a:lvl7pPr marL="3200400" marR="0" lvl="6"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7pPr>
            <a:lvl8pPr marL="3657600" marR="0" lvl="7"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8pPr>
            <a:lvl9pPr marL="4114800" marR="0" lvl="8"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9" name="Google Shape;9;p1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0" name="Google Shape;10;p1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1" name="Google Shape;11;p1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audio" Target="../media/media1.m4a"/><Relationship Id="rId7" Type="http://schemas.openxmlformats.org/officeDocument/2006/relationships/image" Target="../media/image4.png"/><Relationship Id="rId2" Type="http://schemas.microsoft.com/office/2007/relationships/media" Target="../media/media1.m4a"/><Relationship Id="rId1" Type="http://schemas.openxmlformats.org/officeDocument/2006/relationships/tags" Target="../tags/tag2.xml"/><Relationship Id="rId6" Type="http://schemas.openxmlformats.org/officeDocument/2006/relationships/image" Target="../media/image3.png"/><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audio" Target="../media/media10.m4a"/><Relationship Id="rId7" Type="http://schemas.openxmlformats.org/officeDocument/2006/relationships/image" Target="../media/image10.png"/><Relationship Id="rId2" Type="http://schemas.microsoft.com/office/2007/relationships/media" Target="../media/media10.m4a"/><Relationship Id="rId1" Type="http://schemas.openxmlformats.org/officeDocument/2006/relationships/tags" Target="../tags/tag11.xml"/><Relationship Id="rId6" Type="http://schemas.openxmlformats.org/officeDocument/2006/relationships/image" Target="../media/image3.png"/><Relationship Id="rId5" Type="http://schemas.openxmlformats.org/officeDocument/2006/relationships/notesSlide" Target="../notesSlides/notesSlide10.xml"/><Relationship Id="rId4" Type="http://schemas.openxmlformats.org/officeDocument/2006/relationships/slideLayout" Target="../slideLayouts/slideLayout2.xml"/><Relationship Id="rId9" Type="http://schemas.openxmlformats.org/officeDocument/2006/relationships/image" Target="../media/image4.png"/></Relationships>
</file>

<file path=ppt/slides/_rels/slide11.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audio" Target="../media/media11.m4a"/><Relationship Id="rId7" Type="http://schemas.openxmlformats.org/officeDocument/2006/relationships/image" Target="../media/image12.png"/><Relationship Id="rId2" Type="http://schemas.microsoft.com/office/2007/relationships/media" Target="../media/media11.m4a"/><Relationship Id="rId1" Type="http://schemas.openxmlformats.org/officeDocument/2006/relationships/tags" Target="../tags/tag12.xml"/><Relationship Id="rId6" Type="http://schemas.openxmlformats.org/officeDocument/2006/relationships/image" Target="../media/image3.png"/><Relationship Id="rId5" Type="http://schemas.openxmlformats.org/officeDocument/2006/relationships/notesSlide" Target="../notesSlides/notesSlide11.xml"/><Relationship Id="rId4" Type="http://schemas.openxmlformats.org/officeDocument/2006/relationships/slideLayout" Target="../slideLayouts/slideLayout2.xml"/><Relationship Id="rId9" Type="http://schemas.openxmlformats.org/officeDocument/2006/relationships/image" Target="../media/image4.png"/></Relationships>
</file>

<file path=ppt/slides/_rels/slide1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12.m4a"/><Relationship Id="rId7" Type="http://schemas.openxmlformats.org/officeDocument/2006/relationships/image" Target="../media/image3.png"/><Relationship Id="rId2" Type="http://schemas.microsoft.com/office/2007/relationships/media" Target="../media/media12.m4a"/><Relationship Id="rId1" Type="http://schemas.openxmlformats.org/officeDocument/2006/relationships/tags" Target="../tags/tag13.xml"/><Relationship Id="rId6" Type="http://schemas.openxmlformats.org/officeDocument/2006/relationships/image" Target="../media/image14.png"/><Relationship Id="rId5" Type="http://schemas.openxmlformats.org/officeDocument/2006/relationships/notesSlide" Target="../notesSlides/notesSlide12.xml"/><Relationship Id="rId4"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audio" Target="../media/media13.m4a"/><Relationship Id="rId7" Type="http://schemas.openxmlformats.org/officeDocument/2006/relationships/image" Target="../media/image15.png"/><Relationship Id="rId2" Type="http://schemas.microsoft.com/office/2007/relationships/media" Target="../media/media13.m4a"/><Relationship Id="rId1" Type="http://schemas.openxmlformats.org/officeDocument/2006/relationships/tags" Target="../tags/tag14.xml"/><Relationship Id="rId6" Type="http://schemas.openxmlformats.org/officeDocument/2006/relationships/image" Target="../media/image3.png"/><Relationship Id="rId5" Type="http://schemas.openxmlformats.org/officeDocument/2006/relationships/notesSlide" Target="../notesSlides/notesSlide13.xml"/><Relationship Id="rId4" Type="http://schemas.openxmlformats.org/officeDocument/2006/relationships/slideLayout" Target="../slideLayouts/slideLayout2.xml"/><Relationship Id="rId9"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audio" Target="../media/media14.m4a"/><Relationship Id="rId7" Type="http://schemas.openxmlformats.org/officeDocument/2006/relationships/image" Target="../media/image4.png"/><Relationship Id="rId2" Type="http://schemas.microsoft.com/office/2007/relationships/media" Target="../media/media14.m4a"/><Relationship Id="rId1" Type="http://schemas.openxmlformats.org/officeDocument/2006/relationships/tags" Target="../tags/tag15.xml"/><Relationship Id="rId6" Type="http://schemas.openxmlformats.org/officeDocument/2006/relationships/image" Target="../media/image3.png"/><Relationship Id="rId5" Type="http://schemas.openxmlformats.org/officeDocument/2006/relationships/notesSlide" Target="../notesSlides/notesSlide14.xml"/><Relationship Id="rId4"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audio" Target="../media/media15.m4a"/><Relationship Id="rId7" Type="http://schemas.openxmlformats.org/officeDocument/2006/relationships/image" Target="../media/image4.png"/><Relationship Id="rId2" Type="http://schemas.microsoft.com/office/2007/relationships/media" Target="../media/media15.m4a"/><Relationship Id="rId1" Type="http://schemas.openxmlformats.org/officeDocument/2006/relationships/tags" Target="../tags/tag16.xml"/><Relationship Id="rId6" Type="http://schemas.openxmlformats.org/officeDocument/2006/relationships/image" Target="../media/image3.png"/><Relationship Id="rId5" Type="http://schemas.openxmlformats.org/officeDocument/2006/relationships/notesSlide" Target="../notesSlides/notesSlide15.xml"/><Relationship Id="rId4"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audio" Target="../media/media16.m4a"/><Relationship Id="rId7" Type="http://schemas.openxmlformats.org/officeDocument/2006/relationships/image" Target="../media/image4.png"/><Relationship Id="rId2" Type="http://schemas.microsoft.com/office/2007/relationships/media" Target="../media/media16.m4a"/><Relationship Id="rId1" Type="http://schemas.openxmlformats.org/officeDocument/2006/relationships/tags" Target="../tags/tag17.xml"/><Relationship Id="rId6" Type="http://schemas.openxmlformats.org/officeDocument/2006/relationships/image" Target="../media/image3.png"/><Relationship Id="rId5" Type="http://schemas.openxmlformats.org/officeDocument/2006/relationships/notesSlide" Target="../notesSlides/notesSlide16.xml"/><Relationship Id="rId4"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hyperlink" Target="https://www.soterosoft.com/blog/data-in-use-encryption-data-in-motion-encryption/" TargetMode="External"/><Relationship Id="rId3" Type="http://schemas.openxmlformats.org/officeDocument/2006/relationships/audio" Target="../media/media17.m4a"/><Relationship Id="rId7" Type="http://schemas.openxmlformats.org/officeDocument/2006/relationships/hyperlink" Target="https://wiki.sei.cmu.edu/confluence/display/seccode/SEI+CERT+Coding+Standards" TargetMode="External"/><Relationship Id="rId2" Type="http://schemas.microsoft.com/office/2007/relationships/media" Target="../media/media17.m4a"/><Relationship Id="rId1" Type="http://schemas.openxmlformats.org/officeDocument/2006/relationships/tags" Target="../tags/tag18.xml"/><Relationship Id="rId6" Type="http://schemas.openxmlformats.org/officeDocument/2006/relationships/hyperlink" Target="https://github.com/JessAyer/CS405-Secure-Coding/blob/main/CS%20405%20Security%20Policy.docx" TargetMode="External"/><Relationship Id="rId11" Type="http://schemas.openxmlformats.org/officeDocument/2006/relationships/image" Target="../media/image4.png"/><Relationship Id="rId5" Type="http://schemas.openxmlformats.org/officeDocument/2006/relationships/notesSlide" Target="../notesSlides/notesSlide17.xml"/><Relationship Id="rId10" Type="http://schemas.openxmlformats.org/officeDocument/2006/relationships/image" Target="../media/image3.png"/><Relationship Id="rId4" Type="http://schemas.openxmlformats.org/officeDocument/2006/relationships/slideLayout" Target="../slideLayouts/slideLayout2.xml"/><Relationship Id="rId9" Type="http://schemas.openxmlformats.org/officeDocument/2006/relationships/hyperlink" Target="https://www.ibm.com/cloud/learn/devsecops" TargetMode="External"/></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2.m4a"/><Relationship Id="rId7" Type="http://schemas.openxmlformats.org/officeDocument/2006/relationships/image" Target="../media/image3.png"/><Relationship Id="rId2" Type="http://schemas.microsoft.com/office/2007/relationships/media" Target="../media/media2.m4a"/><Relationship Id="rId1" Type="http://schemas.openxmlformats.org/officeDocument/2006/relationships/tags" Target="../tags/tag3.xml"/><Relationship Id="rId6" Type="http://schemas.openxmlformats.org/officeDocument/2006/relationships/image" Target="../media/image5.png"/><Relationship Id="rId5" Type="http://schemas.openxmlformats.org/officeDocument/2006/relationships/notesSlide" Target="../notesSlides/notesSlide2.xml"/><Relationship Id="rId4"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audio" Target="../media/media3.m4a"/><Relationship Id="rId7" Type="http://schemas.openxmlformats.org/officeDocument/2006/relationships/image" Target="../media/image4.png"/><Relationship Id="rId2" Type="http://schemas.microsoft.com/office/2007/relationships/media" Target="../media/media3.m4a"/><Relationship Id="rId1" Type="http://schemas.openxmlformats.org/officeDocument/2006/relationships/tags" Target="../tags/tag4.xml"/><Relationship Id="rId6" Type="http://schemas.openxmlformats.org/officeDocument/2006/relationships/image" Target="../media/image3.png"/><Relationship Id="rId5" Type="http://schemas.openxmlformats.org/officeDocument/2006/relationships/notesSlide" Target="../notesSlides/notesSlide3.xml"/><Relationship Id="rId4"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audio" Target="../media/media4.m4a"/><Relationship Id="rId7" Type="http://schemas.openxmlformats.org/officeDocument/2006/relationships/image" Target="../media/image4.png"/><Relationship Id="rId2" Type="http://schemas.microsoft.com/office/2007/relationships/media" Target="../media/media4.m4a"/><Relationship Id="rId1" Type="http://schemas.openxmlformats.org/officeDocument/2006/relationships/tags" Target="../tags/tag5.xml"/><Relationship Id="rId6" Type="http://schemas.openxmlformats.org/officeDocument/2006/relationships/image" Target="../media/image3.png"/><Relationship Id="rId5" Type="http://schemas.openxmlformats.org/officeDocument/2006/relationships/notesSlide" Target="../notesSlides/notesSlide4.xml"/><Relationship Id="rId4"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audio" Target="../media/media5.m4a"/><Relationship Id="rId7" Type="http://schemas.openxmlformats.org/officeDocument/2006/relationships/image" Target="../media/image4.png"/><Relationship Id="rId2" Type="http://schemas.microsoft.com/office/2007/relationships/media" Target="../media/media5.m4a"/><Relationship Id="rId1" Type="http://schemas.openxmlformats.org/officeDocument/2006/relationships/tags" Target="../tags/tag6.xml"/><Relationship Id="rId6" Type="http://schemas.openxmlformats.org/officeDocument/2006/relationships/image" Target="../media/image3.png"/><Relationship Id="rId5" Type="http://schemas.openxmlformats.org/officeDocument/2006/relationships/notesSlide" Target="../notesSlides/notesSlide5.xml"/><Relationship Id="rId4"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audio" Target="../media/media6.m4a"/><Relationship Id="rId7" Type="http://schemas.openxmlformats.org/officeDocument/2006/relationships/image" Target="../media/image4.png"/><Relationship Id="rId2" Type="http://schemas.microsoft.com/office/2007/relationships/media" Target="../media/media6.m4a"/><Relationship Id="rId1" Type="http://schemas.openxmlformats.org/officeDocument/2006/relationships/tags" Target="../tags/tag7.xml"/><Relationship Id="rId6" Type="http://schemas.openxmlformats.org/officeDocument/2006/relationships/image" Target="../media/image3.png"/><Relationship Id="rId5" Type="http://schemas.openxmlformats.org/officeDocument/2006/relationships/notesSlide" Target="../notesSlides/notesSlide6.xml"/><Relationship Id="rId4"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audio" Target="../media/media7.m4a"/><Relationship Id="rId7" Type="http://schemas.openxmlformats.org/officeDocument/2006/relationships/image" Target="../media/image4.png"/><Relationship Id="rId2" Type="http://schemas.microsoft.com/office/2007/relationships/media" Target="../media/media7.m4a"/><Relationship Id="rId1" Type="http://schemas.openxmlformats.org/officeDocument/2006/relationships/tags" Target="../tags/tag8.xml"/><Relationship Id="rId6" Type="http://schemas.openxmlformats.org/officeDocument/2006/relationships/image" Target="../media/image3.png"/><Relationship Id="rId5" Type="http://schemas.openxmlformats.org/officeDocument/2006/relationships/notesSlide" Target="../notesSlides/notesSlide7.xml"/><Relationship Id="rId4"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audio" Target="../media/media8.m4a"/><Relationship Id="rId7" Type="http://schemas.openxmlformats.org/officeDocument/2006/relationships/image" Target="../media/image6.png"/><Relationship Id="rId2" Type="http://schemas.microsoft.com/office/2007/relationships/media" Target="../media/media8.m4a"/><Relationship Id="rId1" Type="http://schemas.openxmlformats.org/officeDocument/2006/relationships/tags" Target="../tags/tag9.xml"/><Relationship Id="rId6" Type="http://schemas.openxmlformats.org/officeDocument/2006/relationships/image" Target="../media/image3.png"/><Relationship Id="rId5" Type="http://schemas.openxmlformats.org/officeDocument/2006/relationships/notesSlide" Target="../notesSlides/notesSlide8.xml"/><Relationship Id="rId4" Type="http://schemas.openxmlformats.org/officeDocument/2006/relationships/slideLayout" Target="../slideLayouts/slideLayout2.xml"/><Relationship Id="rId9" Type="http://schemas.openxmlformats.org/officeDocument/2006/relationships/image" Target="../media/image4.png"/></Relationships>
</file>

<file path=ppt/slides/_rels/slide9.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audio" Target="../media/media9.m4a"/><Relationship Id="rId7" Type="http://schemas.openxmlformats.org/officeDocument/2006/relationships/image" Target="../media/image8.png"/><Relationship Id="rId2" Type="http://schemas.microsoft.com/office/2007/relationships/media" Target="../media/media9.m4a"/><Relationship Id="rId1" Type="http://schemas.openxmlformats.org/officeDocument/2006/relationships/tags" Target="../tags/tag10.xml"/><Relationship Id="rId6" Type="http://schemas.openxmlformats.org/officeDocument/2006/relationships/image" Target="../media/image3.png"/><Relationship Id="rId5" Type="http://schemas.openxmlformats.org/officeDocument/2006/relationships/notesSlide" Target="../notesSlides/notesSlide9.xml"/><Relationship Id="rId4" Type="http://schemas.openxmlformats.org/officeDocument/2006/relationships/slideLayout" Target="../slideLayouts/slideLayout2.xml"/><Relationship Id="rId9"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1"/>
          <p:cNvSpPr txBox="1">
            <a:spLocks noGrp="1"/>
          </p:cNvSpPr>
          <p:nvPr>
            <p:ph type="ctrTitle"/>
          </p:nvPr>
        </p:nvSpPr>
        <p:spPr>
          <a:xfrm>
            <a:off x="1371600" y="1790153"/>
            <a:ext cx="9448800" cy="1825096"/>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6000"/>
              <a:buFont typeface="Century Gothic"/>
              <a:buNone/>
            </a:pPr>
            <a:r>
              <a:rPr lang="en-US"/>
              <a:t>Green Pace</a:t>
            </a:r>
            <a:endParaRPr/>
          </a:p>
        </p:txBody>
      </p:sp>
      <p:sp>
        <p:nvSpPr>
          <p:cNvPr id="145" name="Google Shape;145;p1"/>
          <p:cNvSpPr txBox="1">
            <a:spLocks noGrp="1"/>
          </p:cNvSpPr>
          <p:nvPr>
            <p:ph type="subTitle" idx="1"/>
          </p:nvPr>
        </p:nvSpPr>
        <p:spPr>
          <a:xfrm>
            <a:off x="1371600" y="3632200"/>
            <a:ext cx="9448800" cy="1561592"/>
          </a:xfrm>
          <a:prstGeom prst="rect">
            <a:avLst/>
          </a:prstGeom>
          <a:noFill/>
          <a:ln>
            <a:noFill/>
          </a:ln>
        </p:spPr>
        <p:txBody>
          <a:bodyPr spcFirstLastPara="1" wrap="square" lIns="91425" tIns="45700" rIns="91425" bIns="45700" anchor="t" anchorCtr="0">
            <a:normAutofit lnSpcReduction="10000"/>
          </a:bodyPr>
          <a:lstStyle/>
          <a:p>
            <a:pPr marL="0" lvl="0" indent="0" algn="l" rtl="0">
              <a:lnSpc>
                <a:spcPct val="70000"/>
              </a:lnSpc>
              <a:spcBef>
                <a:spcPts val="0"/>
              </a:spcBef>
              <a:spcAft>
                <a:spcPts val="0"/>
              </a:spcAft>
              <a:buClr>
                <a:schemeClr val="lt1"/>
              </a:buClr>
              <a:buSzPts val="1850"/>
              <a:buNone/>
            </a:pPr>
            <a:r>
              <a:rPr lang="en-US" sz="1850" dirty="0"/>
              <a:t>Security Policy Presentation</a:t>
            </a:r>
            <a:endParaRPr dirty="0"/>
          </a:p>
          <a:p>
            <a:pPr marL="0" lvl="0" indent="0" algn="l" rtl="0">
              <a:lnSpc>
                <a:spcPct val="70000"/>
              </a:lnSpc>
              <a:spcBef>
                <a:spcPts val="1000"/>
              </a:spcBef>
              <a:spcAft>
                <a:spcPts val="0"/>
              </a:spcAft>
              <a:buClr>
                <a:schemeClr val="lt1"/>
              </a:buClr>
              <a:buSzPts val="1850"/>
              <a:buNone/>
            </a:pPr>
            <a:r>
              <a:rPr lang="en-US" sz="1850" dirty="0"/>
              <a:t>Developer: </a:t>
            </a:r>
            <a:r>
              <a:rPr lang="en-US" sz="1850" i="1" dirty="0"/>
              <a:t>Jessica Ayer</a:t>
            </a:r>
          </a:p>
          <a:p>
            <a:pPr marL="0" lvl="0" indent="0" algn="l" rtl="0">
              <a:lnSpc>
                <a:spcPct val="70000"/>
              </a:lnSpc>
              <a:spcBef>
                <a:spcPts val="1000"/>
              </a:spcBef>
              <a:spcAft>
                <a:spcPts val="0"/>
              </a:spcAft>
              <a:buClr>
                <a:schemeClr val="lt1"/>
              </a:buClr>
              <a:buSzPts val="1850"/>
              <a:buNone/>
            </a:pPr>
            <a:endParaRPr lang="en-US" sz="1850" i="1" dirty="0"/>
          </a:p>
          <a:p>
            <a:pPr marL="0" lvl="0" indent="0" algn="l" rtl="0">
              <a:lnSpc>
                <a:spcPct val="70000"/>
              </a:lnSpc>
              <a:spcBef>
                <a:spcPts val="1000"/>
              </a:spcBef>
              <a:spcAft>
                <a:spcPts val="0"/>
              </a:spcAft>
              <a:buClr>
                <a:schemeClr val="lt1"/>
              </a:buClr>
              <a:buSzPts val="1850"/>
            </a:pPr>
            <a:r>
              <a:rPr lang="en-US" sz="1850" i="1" dirty="0"/>
              <a:t>Security standards, principles, and coding practices</a:t>
            </a:r>
          </a:p>
          <a:p>
            <a:pPr marL="0" lvl="0" indent="0" algn="l" rtl="0">
              <a:lnSpc>
                <a:spcPct val="70000"/>
              </a:lnSpc>
              <a:spcBef>
                <a:spcPts val="1000"/>
              </a:spcBef>
              <a:spcAft>
                <a:spcPts val="0"/>
              </a:spcAft>
              <a:buClr>
                <a:schemeClr val="lt1"/>
              </a:buClr>
              <a:buSzPts val="1850"/>
            </a:pPr>
            <a:r>
              <a:rPr lang="en-US" dirty="0">
                <a:solidFill>
                  <a:schemeClr val="accent3"/>
                </a:solidFill>
              </a:rPr>
              <a:t>https://youtu.be/9uySd6nbXlQ</a:t>
            </a:r>
            <a:endParaRPr dirty="0">
              <a:solidFill>
                <a:schemeClr val="accent3"/>
              </a:solidFill>
            </a:endParaRPr>
          </a:p>
          <a:p>
            <a:pPr marL="0" lvl="0" indent="0" algn="l" rtl="0">
              <a:lnSpc>
                <a:spcPct val="70000"/>
              </a:lnSpc>
              <a:spcBef>
                <a:spcPts val="1000"/>
              </a:spcBef>
              <a:spcAft>
                <a:spcPts val="0"/>
              </a:spcAft>
              <a:buClr>
                <a:schemeClr val="lt1"/>
              </a:buClr>
              <a:buSzPts val="1850"/>
              <a:buNone/>
            </a:pPr>
            <a:endParaRPr sz="1850" i="1" dirty="0"/>
          </a:p>
          <a:p>
            <a:pPr marL="0" lvl="0" indent="0" algn="l" rtl="0">
              <a:lnSpc>
                <a:spcPct val="70000"/>
              </a:lnSpc>
              <a:spcBef>
                <a:spcPts val="1000"/>
              </a:spcBef>
              <a:spcAft>
                <a:spcPts val="0"/>
              </a:spcAft>
              <a:buSzPts val="1850"/>
              <a:buNone/>
            </a:pPr>
            <a:endParaRPr i="1" dirty="0"/>
          </a:p>
        </p:txBody>
      </p:sp>
      <p:pic>
        <p:nvPicPr>
          <p:cNvPr id="146" name="Google Shape;146;p1" descr="Green Pace logo"/>
          <p:cNvPicPr preferRelativeResize="0"/>
          <p:nvPr/>
        </p:nvPicPr>
        <p:blipFill>
          <a:blip r:embed="rId6">
            <a:alphaModFix/>
          </a:blip>
          <a:stretch>
            <a:fillRect/>
          </a:stretch>
        </p:blipFill>
        <p:spPr>
          <a:xfrm>
            <a:off x="7440774" y="659854"/>
            <a:ext cx="2921424" cy="3786772"/>
          </a:xfrm>
          <a:prstGeom prst="rect">
            <a:avLst/>
          </a:prstGeom>
          <a:noFill/>
          <a:ln>
            <a:noFill/>
          </a:ln>
        </p:spPr>
      </p:pic>
      <p:pic>
        <p:nvPicPr>
          <p:cNvPr id="2" name="Audio 1">
            <a:hlinkClick r:id="" action="ppaction://media"/>
            <a:extLst>
              <a:ext uri="{FF2B5EF4-FFF2-40B4-BE49-F238E27FC236}">
                <a16:creationId xmlns:a16="http://schemas.microsoft.com/office/drawing/2014/main" id="{09906451-4490-9C91-E2CD-3E41A565DE66}"/>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836400" y="6502400"/>
            <a:ext cx="203200" cy="2032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18267"/>
    </mc:Choice>
    <mc:Fallback xmlns="">
      <p:transition spd="slow" advTm="1826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2895600" y="764373"/>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dirty="0"/>
              <a:t>Unit Testing</a:t>
            </a:r>
            <a:endParaRPr dirty="0"/>
          </a:p>
        </p:txBody>
      </p:sp>
      <p:sp>
        <p:nvSpPr>
          <p:cNvPr id="196" name="Google Shape;196;g9504e29505_0_0"/>
          <p:cNvSpPr txBox="1">
            <a:spLocks noGrp="1"/>
          </p:cNvSpPr>
          <p:nvPr>
            <p:ph type="body" idx="1"/>
          </p:nvPr>
        </p:nvSpPr>
        <p:spPr>
          <a:xfrm>
            <a:off x="3614671" y="2310293"/>
            <a:ext cx="4962656" cy="573875"/>
          </a:xfrm>
          <a:prstGeom prst="rect">
            <a:avLst/>
          </a:prstGeom>
          <a:noFill/>
          <a:ln>
            <a:noFill/>
          </a:ln>
        </p:spPr>
        <p:txBody>
          <a:bodyPr spcFirstLastPara="1" wrap="square" lIns="91425" tIns="45700" rIns="91425" bIns="45700" anchor="t" anchorCtr="0">
            <a:noAutofit/>
          </a:bodyPr>
          <a:lstStyle/>
          <a:p>
            <a:pPr marL="114300" indent="0" algn="ctr">
              <a:buNone/>
            </a:pPr>
            <a:r>
              <a:rPr lang="en-US" b="1" dirty="0">
                <a:solidFill>
                  <a:schemeClr val="accent3"/>
                </a:solidFill>
              </a:rPr>
              <a:t>Capacity Greater Than or Equal To</a:t>
            </a:r>
          </a:p>
          <a:p>
            <a:pPr marL="114300" indent="0">
              <a:buNone/>
            </a:pPr>
            <a:endParaRPr lang="en-US" dirty="0">
              <a:solidFill>
                <a:schemeClr val="bg1"/>
              </a:solidFill>
            </a:endParaRPr>
          </a:p>
        </p:txBody>
      </p:sp>
      <p:pic>
        <p:nvPicPr>
          <p:cNvPr id="197" name="Google Shape;197;g9504e29505_0_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5" name="Picture 4">
            <a:extLst>
              <a:ext uri="{FF2B5EF4-FFF2-40B4-BE49-F238E27FC236}">
                <a16:creationId xmlns:a16="http://schemas.microsoft.com/office/drawing/2014/main" id="{B017B094-4CF7-CA20-7D9F-4D48EB45428D}"/>
              </a:ext>
            </a:extLst>
          </p:cNvPr>
          <p:cNvPicPr>
            <a:picLocks noChangeAspect="1"/>
          </p:cNvPicPr>
          <p:nvPr/>
        </p:nvPicPr>
        <p:blipFill>
          <a:blip r:embed="rId7"/>
          <a:stretch>
            <a:fillRect/>
          </a:stretch>
        </p:blipFill>
        <p:spPr>
          <a:xfrm>
            <a:off x="1965854" y="3240745"/>
            <a:ext cx="8260292" cy="1559883"/>
          </a:xfrm>
          <a:prstGeom prst="rect">
            <a:avLst/>
          </a:prstGeom>
        </p:spPr>
      </p:pic>
      <p:pic>
        <p:nvPicPr>
          <p:cNvPr id="7" name="Picture 6">
            <a:extLst>
              <a:ext uri="{FF2B5EF4-FFF2-40B4-BE49-F238E27FC236}">
                <a16:creationId xmlns:a16="http://schemas.microsoft.com/office/drawing/2014/main" id="{B45CEDEB-5DD6-1451-93A6-F14A4F682703}"/>
              </a:ext>
            </a:extLst>
          </p:cNvPr>
          <p:cNvPicPr>
            <a:picLocks noChangeAspect="1"/>
          </p:cNvPicPr>
          <p:nvPr/>
        </p:nvPicPr>
        <p:blipFill rotWithShape="1">
          <a:blip r:embed="rId8"/>
          <a:srcRect t="19553" b="-1"/>
          <a:stretch/>
        </p:blipFill>
        <p:spPr>
          <a:xfrm>
            <a:off x="2626256" y="5157205"/>
            <a:ext cx="6939487" cy="290007"/>
          </a:xfrm>
          <a:prstGeom prst="rect">
            <a:avLst/>
          </a:prstGeom>
        </p:spPr>
      </p:pic>
      <p:pic>
        <p:nvPicPr>
          <p:cNvPr id="2" name="Audio 1">
            <a:hlinkClick r:id="" action="ppaction://media"/>
            <a:extLst>
              <a:ext uri="{FF2B5EF4-FFF2-40B4-BE49-F238E27FC236}">
                <a16:creationId xmlns:a16="http://schemas.microsoft.com/office/drawing/2014/main" id="{F66B9FCF-AA29-D595-1816-1C04D31C34C8}"/>
              </a:ext>
            </a:extLst>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11836400" y="6502400"/>
            <a:ext cx="203200" cy="203200"/>
          </a:xfrm>
          <a:prstGeom prst="rect">
            <a:avLst/>
          </a:prstGeom>
        </p:spPr>
      </p:pic>
    </p:spTree>
    <p:custDataLst>
      <p:tags r:id="rId1"/>
    </p:custDataLst>
    <p:extLst>
      <p:ext uri="{BB962C8B-B14F-4D97-AF65-F5344CB8AC3E}">
        <p14:creationId xmlns:p14="http://schemas.microsoft.com/office/powerpoint/2010/main" val="2955746046"/>
      </p:ext>
    </p:extLst>
  </p:cSld>
  <p:clrMapOvr>
    <a:masterClrMapping/>
  </p:clrMapOvr>
  <mc:AlternateContent xmlns:mc="http://schemas.openxmlformats.org/markup-compatibility/2006" xmlns:p14="http://schemas.microsoft.com/office/powerpoint/2010/main">
    <mc:Choice Requires="p14">
      <p:transition spd="slow" p14:dur="2000" advTm="24539"/>
    </mc:Choice>
    <mc:Fallback xmlns="">
      <p:transition spd="slow" advTm="2453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2895600" y="764373"/>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dirty="0"/>
              <a:t>Unit Testing</a:t>
            </a:r>
            <a:endParaRPr dirty="0"/>
          </a:p>
        </p:txBody>
      </p:sp>
      <p:sp>
        <p:nvSpPr>
          <p:cNvPr id="196" name="Google Shape;196;g9504e29505_0_0"/>
          <p:cNvSpPr txBox="1">
            <a:spLocks noGrp="1"/>
          </p:cNvSpPr>
          <p:nvPr>
            <p:ph type="body" idx="1"/>
          </p:nvPr>
        </p:nvSpPr>
        <p:spPr>
          <a:xfrm>
            <a:off x="3794035" y="2259391"/>
            <a:ext cx="4601816" cy="654608"/>
          </a:xfrm>
          <a:prstGeom prst="rect">
            <a:avLst/>
          </a:prstGeom>
          <a:noFill/>
          <a:ln>
            <a:noFill/>
          </a:ln>
        </p:spPr>
        <p:txBody>
          <a:bodyPr spcFirstLastPara="1" wrap="square" lIns="91425" tIns="45700" rIns="91425" bIns="45700" anchor="t" anchorCtr="0">
            <a:noAutofit/>
          </a:bodyPr>
          <a:lstStyle/>
          <a:p>
            <a:pPr marL="114300" indent="0" algn="ctr">
              <a:buNone/>
            </a:pPr>
            <a:r>
              <a:rPr lang="en-US" b="1" dirty="0">
                <a:solidFill>
                  <a:schemeClr val="accent3"/>
                </a:solidFill>
              </a:rPr>
              <a:t>Cannot Negate Collection Size</a:t>
            </a:r>
          </a:p>
          <a:p>
            <a:pPr marL="114300" indent="0" algn="ctr">
              <a:buNone/>
            </a:pPr>
            <a:endParaRPr lang="en-US" dirty="0">
              <a:solidFill>
                <a:schemeClr val="bg1"/>
              </a:solidFill>
            </a:endParaRPr>
          </a:p>
          <a:p>
            <a:pPr marL="114300" indent="0">
              <a:buNone/>
            </a:pPr>
            <a:endParaRPr lang="en-US" dirty="0">
              <a:solidFill>
                <a:schemeClr val="bg1"/>
              </a:solidFill>
            </a:endParaRPr>
          </a:p>
        </p:txBody>
      </p:sp>
      <p:pic>
        <p:nvPicPr>
          <p:cNvPr id="197" name="Google Shape;197;g9504e29505_0_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Picture 2">
            <a:extLst>
              <a:ext uri="{FF2B5EF4-FFF2-40B4-BE49-F238E27FC236}">
                <a16:creationId xmlns:a16="http://schemas.microsoft.com/office/drawing/2014/main" id="{AA215BA9-4367-5EFC-86E2-750CE748F277}"/>
              </a:ext>
            </a:extLst>
          </p:cNvPr>
          <p:cNvPicPr>
            <a:picLocks noChangeAspect="1"/>
          </p:cNvPicPr>
          <p:nvPr/>
        </p:nvPicPr>
        <p:blipFill>
          <a:blip r:embed="rId7"/>
          <a:stretch>
            <a:fillRect/>
          </a:stretch>
        </p:blipFill>
        <p:spPr>
          <a:xfrm>
            <a:off x="2841701" y="2967790"/>
            <a:ext cx="6506483" cy="1562318"/>
          </a:xfrm>
          <a:prstGeom prst="rect">
            <a:avLst/>
          </a:prstGeom>
        </p:spPr>
      </p:pic>
      <p:pic>
        <p:nvPicPr>
          <p:cNvPr id="5" name="Picture 4">
            <a:extLst>
              <a:ext uri="{FF2B5EF4-FFF2-40B4-BE49-F238E27FC236}">
                <a16:creationId xmlns:a16="http://schemas.microsoft.com/office/drawing/2014/main" id="{507A5DD2-23C2-AC28-7E4D-F61A3A6E5D73}"/>
              </a:ext>
            </a:extLst>
          </p:cNvPr>
          <p:cNvPicPr>
            <a:picLocks noChangeAspect="1"/>
          </p:cNvPicPr>
          <p:nvPr/>
        </p:nvPicPr>
        <p:blipFill>
          <a:blip r:embed="rId8"/>
          <a:stretch>
            <a:fillRect/>
          </a:stretch>
        </p:blipFill>
        <p:spPr>
          <a:xfrm>
            <a:off x="2143646" y="5008961"/>
            <a:ext cx="7902591" cy="525777"/>
          </a:xfrm>
          <a:prstGeom prst="rect">
            <a:avLst/>
          </a:prstGeom>
        </p:spPr>
      </p:pic>
      <p:pic>
        <p:nvPicPr>
          <p:cNvPr id="2" name="Audio 1">
            <a:hlinkClick r:id="" action="ppaction://media"/>
            <a:extLst>
              <a:ext uri="{FF2B5EF4-FFF2-40B4-BE49-F238E27FC236}">
                <a16:creationId xmlns:a16="http://schemas.microsoft.com/office/drawing/2014/main" id="{E8D2CD6C-199C-E23D-CEC8-7D8D44C7B447}"/>
              </a:ext>
            </a:extLst>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11836400" y="6502400"/>
            <a:ext cx="203200" cy="203200"/>
          </a:xfrm>
          <a:prstGeom prst="rect">
            <a:avLst/>
          </a:prstGeom>
        </p:spPr>
      </p:pic>
    </p:spTree>
    <p:custDataLst>
      <p:tags r:id="rId1"/>
    </p:custDataLst>
    <p:extLst>
      <p:ext uri="{BB962C8B-B14F-4D97-AF65-F5344CB8AC3E}">
        <p14:creationId xmlns:p14="http://schemas.microsoft.com/office/powerpoint/2010/main" val="426199977"/>
      </p:ext>
    </p:extLst>
  </p:cSld>
  <p:clrMapOvr>
    <a:masterClrMapping/>
  </p:clrMapOvr>
  <mc:AlternateContent xmlns:mc="http://schemas.openxmlformats.org/markup-compatibility/2006" xmlns:p14="http://schemas.microsoft.com/office/powerpoint/2010/main">
    <mc:Choice Requires="p14">
      <p:transition spd="slow" p14:dur="2000" advTm="17341"/>
    </mc:Choice>
    <mc:Fallback xmlns="">
      <p:transition spd="slow" advTm="1734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AUTOMATION SUMMARY</a:t>
            </a:r>
            <a:endParaRPr/>
          </a:p>
        </p:txBody>
      </p:sp>
      <p:pic>
        <p:nvPicPr>
          <p:cNvPr id="203" name="Google Shape;203;p9" descr="DevSec Ops Toolchain Diagram&#10;Graphical representation of the automation process used in the enforcement and compliance of the Security Policy Standards.&#10;The illustration shows a figure eight or infinity symbol to illustrate that the cycle of development is continuous. It starts with assessing and planning, to designing and building with DevSecOps in the center of the continuous loop to maintain system integrity and then make additional changes to make it more secure."/>
          <p:cNvPicPr preferRelativeResize="0">
            <a:picLocks noGrp="1"/>
          </p:cNvPicPr>
          <p:nvPr>
            <p:ph type="body" idx="1"/>
          </p:nvPr>
        </p:nvPicPr>
        <p:blipFill rotWithShape="1">
          <a:blip r:embed="rId6">
            <a:alphaModFix/>
          </a:blip>
          <a:srcRect/>
          <a:stretch/>
        </p:blipFill>
        <p:spPr>
          <a:xfrm>
            <a:off x="2127250" y="2199481"/>
            <a:ext cx="7937500" cy="4013200"/>
          </a:xfrm>
          <a:prstGeom prst="rect">
            <a:avLst/>
          </a:prstGeom>
          <a:noFill/>
          <a:ln>
            <a:noFill/>
          </a:ln>
        </p:spPr>
      </p:pic>
      <p:pic>
        <p:nvPicPr>
          <p:cNvPr id="204" name="Google Shape;204;p9"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32B8ABFA-1B01-CE1F-D45F-BF8379E7DA5E}"/>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836400" y="6502400"/>
            <a:ext cx="203200" cy="2032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14877"/>
    </mc:Choice>
    <mc:Fallback xmlns="">
      <p:transition spd="slow" advTm="1487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10"/>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TOOLS</a:t>
            </a:r>
            <a:endParaRPr dirty="0"/>
          </a:p>
        </p:txBody>
      </p:sp>
      <p:sp>
        <p:nvSpPr>
          <p:cNvPr id="210" name="Google Shape;210;p10"/>
          <p:cNvSpPr txBox="1">
            <a:spLocks noGrp="1"/>
          </p:cNvSpPr>
          <p:nvPr>
            <p:ph type="body" idx="1"/>
          </p:nvPr>
        </p:nvSpPr>
        <p:spPr>
          <a:xfrm>
            <a:off x="685800" y="1828800"/>
            <a:ext cx="10820400" cy="4389885"/>
          </a:xfrm>
          <a:prstGeom prst="rect">
            <a:avLst/>
          </a:prstGeom>
          <a:noFill/>
          <a:ln>
            <a:noFill/>
          </a:ln>
        </p:spPr>
        <p:txBody>
          <a:bodyPr spcFirstLastPara="1" wrap="square" lIns="91425" tIns="45700" rIns="91425" bIns="45700" anchor="t" anchorCtr="0">
            <a:normAutofit/>
          </a:bodyPr>
          <a:lstStyle/>
          <a:p>
            <a:pPr marL="457200" lvl="1" indent="0" algn="l" rtl="0">
              <a:lnSpc>
                <a:spcPct val="90000"/>
              </a:lnSpc>
              <a:spcBef>
                <a:spcPts val="0"/>
              </a:spcBef>
              <a:spcAft>
                <a:spcPts val="0"/>
              </a:spcAft>
              <a:buClr>
                <a:schemeClr val="lt1"/>
              </a:buClr>
              <a:buSzPts val="2000"/>
              <a:buNone/>
            </a:pPr>
            <a:r>
              <a:rPr lang="en-US" sz="1800" b="1" dirty="0">
                <a:solidFill>
                  <a:schemeClr val="accent3"/>
                </a:solidFill>
              </a:rPr>
              <a:t>Development, Security and Operations (</a:t>
            </a:r>
            <a:r>
              <a:rPr lang="en-US" sz="1800" b="1" dirty="0" err="1">
                <a:solidFill>
                  <a:schemeClr val="accent3"/>
                </a:solidFill>
              </a:rPr>
              <a:t>DevSecOp</a:t>
            </a:r>
            <a:r>
              <a:rPr lang="en-US" sz="1800" b="1" dirty="0">
                <a:solidFill>
                  <a:schemeClr val="accent3"/>
                </a:solidFill>
              </a:rPr>
              <a:t>): </a:t>
            </a:r>
            <a:r>
              <a:rPr lang="en-US" sz="1800" dirty="0">
                <a:solidFill>
                  <a:schemeClr val="bg1"/>
                </a:solidFill>
              </a:rPr>
              <a:t>Integrating security into each phase of the software development lifecycle with automation tools(IBM 2020). </a:t>
            </a:r>
          </a:p>
          <a:p>
            <a:pPr marL="457200" lvl="1" indent="0" algn="l" rtl="0">
              <a:lnSpc>
                <a:spcPct val="90000"/>
              </a:lnSpc>
              <a:spcBef>
                <a:spcPts val="0"/>
              </a:spcBef>
              <a:spcAft>
                <a:spcPts val="0"/>
              </a:spcAft>
              <a:buClr>
                <a:schemeClr val="lt1"/>
              </a:buClr>
              <a:buSzPts val="2000"/>
              <a:buNone/>
            </a:pPr>
            <a:endParaRPr lang="en-US" sz="1600" dirty="0"/>
          </a:p>
          <a:p>
            <a:pPr marL="800100" lvl="1">
              <a:buSzPts val="2000"/>
            </a:pPr>
            <a:r>
              <a:rPr lang="en-US" sz="1600" dirty="0"/>
              <a:t>Google Test</a:t>
            </a:r>
          </a:p>
          <a:p>
            <a:pPr marL="800100" lvl="1">
              <a:buSzPts val="2000"/>
            </a:pPr>
            <a:endParaRPr lang="en-US" sz="1600" dirty="0"/>
          </a:p>
          <a:p>
            <a:pPr marL="800100" lvl="1">
              <a:buSzPts val="2000"/>
            </a:pPr>
            <a:endParaRPr lang="en-US" sz="1600" dirty="0"/>
          </a:p>
          <a:p>
            <a:pPr marL="457200" lvl="1" indent="0">
              <a:buSzPts val="2000"/>
              <a:buNone/>
            </a:pPr>
            <a:endParaRPr lang="en-US" sz="1600" dirty="0"/>
          </a:p>
          <a:p>
            <a:pPr marL="457200" lvl="1" indent="0">
              <a:buSzPts val="2000"/>
              <a:buNone/>
            </a:pPr>
            <a:endParaRPr lang="en-US" sz="1600" dirty="0"/>
          </a:p>
          <a:p>
            <a:pPr marL="457200" lvl="1" indent="0">
              <a:buSzPts val="2000"/>
              <a:buNone/>
            </a:pPr>
            <a:endParaRPr lang="en-US" sz="1600" dirty="0"/>
          </a:p>
          <a:p>
            <a:pPr marL="800100" lvl="1">
              <a:buSzPts val="2000"/>
            </a:pPr>
            <a:r>
              <a:rPr lang="en-US" sz="1600" dirty="0" err="1"/>
              <a:t>CPPcheck</a:t>
            </a:r>
            <a:endParaRPr lang="en-US" dirty="0"/>
          </a:p>
        </p:txBody>
      </p:sp>
      <p:pic>
        <p:nvPicPr>
          <p:cNvPr id="211" name="Google Shape;211;p1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5" name="Picture 4">
            <a:extLst>
              <a:ext uri="{FF2B5EF4-FFF2-40B4-BE49-F238E27FC236}">
                <a16:creationId xmlns:a16="http://schemas.microsoft.com/office/drawing/2014/main" id="{29385D53-032C-8B39-E77D-8046B3D6131A}"/>
              </a:ext>
            </a:extLst>
          </p:cNvPr>
          <p:cNvPicPr>
            <a:picLocks noChangeAspect="1"/>
          </p:cNvPicPr>
          <p:nvPr/>
        </p:nvPicPr>
        <p:blipFill>
          <a:blip r:embed="rId7"/>
          <a:stretch>
            <a:fillRect/>
          </a:stretch>
        </p:blipFill>
        <p:spPr>
          <a:xfrm>
            <a:off x="1502200" y="2971735"/>
            <a:ext cx="5927114" cy="1094237"/>
          </a:xfrm>
          <a:prstGeom prst="rect">
            <a:avLst/>
          </a:prstGeom>
        </p:spPr>
      </p:pic>
      <p:pic>
        <p:nvPicPr>
          <p:cNvPr id="6" name="Picture 5">
            <a:extLst>
              <a:ext uri="{FF2B5EF4-FFF2-40B4-BE49-F238E27FC236}">
                <a16:creationId xmlns:a16="http://schemas.microsoft.com/office/drawing/2014/main" id="{A853E7B5-EEE4-AB59-4002-338B69BBBC8B}"/>
              </a:ext>
            </a:extLst>
          </p:cNvPr>
          <p:cNvPicPr>
            <a:picLocks noChangeAspect="1"/>
          </p:cNvPicPr>
          <p:nvPr/>
        </p:nvPicPr>
        <p:blipFill rotWithShape="1">
          <a:blip r:embed="rId8"/>
          <a:srcRect b="58379"/>
          <a:stretch/>
        </p:blipFill>
        <p:spPr>
          <a:xfrm>
            <a:off x="1502200" y="4696737"/>
            <a:ext cx="8684004" cy="1624164"/>
          </a:xfrm>
          <a:prstGeom prst="rect">
            <a:avLst/>
          </a:prstGeom>
        </p:spPr>
      </p:pic>
      <p:pic>
        <p:nvPicPr>
          <p:cNvPr id="11" name="Audio 10">
            <a:hlinkClick r:id="" action="ppaction://media"/>
            <a:extLst>
              <a:ext uri="{FF2B5EF4-FFF2-40B4-BE49-F238E27FC236}">
                <a16:creationId xmlns:a16="http://schemas.microsoft.com/office/drawing/2014/main" id="{45BD825F-4710-C001-29BF-EEBFDC5E97FF}"/>
              </a:ext>
            </a:extLst>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11836400" y="6502400"/>
            <a:ext cx="203200" cy="2032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44870"/>
    </mc:Choice>
    <mc:Fallback xmlns="">
      <p:transition spd="slow" advTm="448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1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RISKS AND BENEFITS</a:t>
            </a:r>
            <a:endParaRPr dirty="0"/>
          </a:p>
        </p:txBody>
      </p:sp>
      <p:sp>
        <p:nvSpPr>
          <p:cNvPr id="217" name="Google Shape;217;p11"/>
          <p:cNvSpPr txBox="1">
            <a:spLocks noGrp="1"/>
          </p:cNvSpPr>
          <p:nvPr>
            <p:ph type="body" idx="1"/>
          </p:nvPr>
        </p:nvSpPr>
        <p:spPr>
          <a:xfrm>
            <a:off x="514350" y="2194560"/>
            <a:ext cx="10991850" cy="4024125"/>
          </a:xfrm>
          <a:prstGeom prst="rect">
            <a:avLst/>
          </a:prstGeom>
          <a:noFill/>
          <a:ln>
            <a:noFill/>
          </a:ln>
        </p:spPr>
        <p:txBody>
          <a:bodyPr spcFirstLastPara="1" wrap="square" lIns="91425" tIns="45700" rIns="91425" bIns="45700" anchor="t" anchorCtr="0">
            <a:normAutofit fontScale="92500" lnSpcReduction="10000"/>
          </a:bodyPr>
          <a:lstStyle/>
          <a:p>
            <a:pPr marL="228600" lvl="0" indent="-228600" algn="l" rtl="0">
              <a:lnSpc>
                <a:spcPct val="90000"/>
              </a:lnSpc>
              <a:spcBef>
                <a:spcPts val="0"/>
              </a:spcBef>
              <a:spcAft>
                <a:spcPts val="0"/>
              </a:spcAft>
              <a:buClr>
                <a:schemeClr val="lt1"/>
              </a:buClr>
              <a:buSzPts val="2000"/>
              <a:buChar char="•"/>
            </a:pPr>
            <a:r>
              <a:rPr lang="en-US" sz="2000" dirty="0"/>
              <a:t>Now</a:t>
            </a:r>
          </a:p>
          <a:p>
            <a:pPr marL="685800" lvl="1" indent="-228600">
              <a:spcBef>
                <a:spcPts val="0"/>
              </a:spcBef>
              <a:buSzPts val="2000"/>
            </a:pPr>
            <a:r>
              <a:rPr lang="en-US" sz="1800" dirty="0"/>
              <a:t>Risks</a:t>
            </a:r>
          </a:p>
          <a:p>
            <a:pPr marL="1143000" lvl="2" indent="-228600">
              <a:spcBef>
                <a:spcPts val="0"/>
              </a:spcBef>
              <a:buSzPts val="2000"/>
            </a:pPr>
            <a:r>
              <a:rPr lang="en-US" dirty="0"/>
              <a:t>Lack of training</a:t>
            </a:r>
          </a:p>
          <a:p>
            <a:pPr marL="1143000" lvl="2" indent="-228600">
              <a:spcBef>
                <a:spcPts val="0"/>
              </a:spcBef>
              <a:buSzPts val="2000"/>
            </a:pPr>
            <a:r>
              <a:rPr lang="en-US" dirty="0"/>
              <a:t>More upfront costs</a:t>
            </a:r>
          </a:p>
          <a:p>
            <a:pPr marL="685800" lvl="1" indent="-228600">
              <a:spcBef>
                <a:spcPts val="0"/>
              </a:spcBef>
              <a:buSzPts val="2000"/>
            </a:pPr>
            <a:r>
              <a:rPr lang="en-US" dirty="0"/>
              <a:t>Benefits</a:t>
            </a:r>
          </a:p>
          <a:p>
            <a:pPr marL="1143000" lvl="2" indent="-228600">
              <a:spcBef>
                <a:spcPts val="0"/>
              </a:spcBef>
              <a:buSzPts val="2000"/>
            </a:pPr>
            <a:r>
              <a:rPr lang="en-US" dirty="0"/>
              <a:t>Catch vulnerabilities sooner and protecting your data now</a:t>
            </a:r>
          </a:p>
          <a:p>
            <a:pPr marL="1143000" lvl="2" indent="-228600">
              <a:spcBef>
                <a:spcPts val="0"/>
              </a:spcBef>
              <a:buSzPts val="2000"/>
            </a:pPr>
            <a:r>
              <a:rPr lang="en-US" dirty="0"/>
              <a:t>Code will be more secure from day one and require less remediation</a:t>
            </a:r>
          </a:p>
          <a:p>
            <a:pPr marL="228600" lvl="0" indent="-228600" algn="l" rtl="0">
              <a:lnSpc>
                <a:spcPct val="90000"/>
              </a:lnSpc>
              <a:spcBef>
                <a:spcPts val="0"/>
              </a:spcBef>
              <a:spcAft>
                <a:spcPts val="0"/>
              </a:spcAft>
              <a:buClr>
                <a:schemeClr val="lt1"/>
              </a:buClr>
              <a:buSzPts val="2000"/>
              <a:buChar char="•"/>
            </a:pPr>
            <a:r>
              <a:rPr lang="en-US" sz="2000" dirty="0"/>
              <a:t>Wait</a:t>
            </a:r>
          </a:p>
          <a:p>
            <a:pPr marL="685800" lvl="1" indent="-228600">
              <a:spcBef>
                <a:spcPts val="0"/>
              </a:spcBef>
              <a:buSzPts val="2000"/>
            </a:pPr>
            <a:r>
              <a:rPr lang="en-US" dirty="0"/>
              <a:t>Risks</a:t>
            </a:r>
          </a:p>
          <a:p>
            <a:pPr marL="1143000" lvl="2" indent="-228600">
              <a:spcBef>
                <a:spcPts val="0"/>
              </a:spcBef>
              <a:buSzPts val="2000"/>
            </a:pPr>
            <a:r>
              <a:rPr lang="en-US" dirty="0"/>
              <a:t>Insecure code</a:t>
            </a:r>
          </a:p>
          <a:p>
            <a:pPr marL="1143000" lvl="2" indent="-228600">
              <a:spcBef>
                <a:spcPts val="0"/>
              </a:spcBef>
              <a:buSzPts val="2000"/>
            </a:pPr>
            <a:r>
              <a:rPr lang="en-US" dirty="0"/>
              <a:t>Security gaps due to manual testing process</a:t>
            </a:r>
          </a:p>
          <a:p>
            <a:pPr marL="1143000" lvl="2" indent="-228600">
              <a:spcBef>
                <a:spcPts val="0"/>
              </a:spcBef>
              <a:buSzPts val="2000"/>
            </a:pPr>
            <a:r>
              <a:rPr lang="en-US" dirty="0"/>
              <a:t>Costly to fix vulnerabilities after completion of development</a:t>
            </a:r>
          </a:p>
          <a:p>
            <a:pPr marL="685800" lvl="1" indent="-228600">
              <a:spcBef>
                <a:spcPts val="0"/>
              </a:spcBef>
              <a:buSzPts val="2000"/>
            </a:pPr>
            <a:r>
              <a:rPr lang="en-US" dirty="0"/>
              <a:t>Benefits</a:t>
            </a:r>
          </a:p>
          <a:p>
            <a:pPr marL="1143000" lvl="2" indent="-228600">
              <a:spcBef>
                <a:spcPts val="0"/>
              </a:spcBef>
              <a:buSzPts val="2000"/>
            </a:pPr>
            <a:r>
              <a:rPr lang="en-US" dirty="0"/>
              <a:t>The development team will have more time to be educated on the automation tool and learn how to implement them correctly</a:t>
            </a:r>
          </a:p>
          <a:p>
            <a:pPr marL="1143000" lvl="2" indent="-228600">
              <a:spcBef>
                <a:spcPts val="0"/>
              </a:spcBef>
              <a:buSzPts val="2000"/>
            </a:pPr>
            <a:r>
              <a:rPr lang="en-US" dirty="0"/>
              <a:t>Faster code development</a:t>
            </a:r>
          </a:p>
          <a:p>
            <a:pPr marL="1143000" lvl="2" indent="-228600">
              <a:spcBef>
                <a:spcPts val="0"/>
              </a:spcBef>
              <a:buSzPts val="2000"/>
            </a:pPr>
            <a:r>
              <a:rPr lang="en-US" dirty="0"/>
              <a:t>Current production cycle not interrupted </a:t>
            </a:r>
          </a:p>
          <a:p>
            <a:pPr marL="1143000" lvl="2" indent="-228600">
              <a:spcBef>
                <a:spcPts val="0"/>
              </a:spcBef>
              <a:buSzPts val="2000"/>
            </a:pPr>
            <a:endParaRPr lang="en-US" dirty="0"/>
          </a:p>
          <a:p>
            <a:pPr marL="685800" lvl="1" indent="-228600">
              <a:spcBef>
                <a:spcPts val="0"/>
              </a:spcBef>
              <a:buSzPts val="2000"/>
            </a:pPr>
            <a:endParaRPr lang="en-US" dirty="0"/>
          </a:p>
        </p:txBody>
      </p:sp>
      <p:pic>
        <p:nvPicPr>
          <p:cNvPr id="218" name="Google Shape;218;p11"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8" name="Audio 7">
            <a:hlinkClick r:id="" action="ppaction://media"/>
            <a:extLst>
              <a:ext uri="{FF2B5EF4-FFF2-40B4-BE49-F238E27FC236}">
                <a16:creationId xmlns:a16="http://schemas.microsoft.com/office/drawing/2014/main" id="{A7883AE4-FEC0-686B-85C9-D45889F5234A}"/>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836400" y="6502400"/>
            <a:ext cx="203200" cy="2032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51888"/>
    </mc:Choice>
    <mc:Fallback xmlns="">
      <p:transition spd="slow" advTm="5188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par>
                                <p:cTn id="7" presetID="1" presetClass="entr" presetSubtype="0" fill="hold" grpId="0" nodeType="withEffect">
                                  <p:stCondLst>
                                    <p:cond delay="6500"/>
                                  </p:stCondLst>
                                  <p:childTnLst>
                                    <p:set>
                                      <p:cBhvr>
                                        <p:cTn id="8" dur="1" fill="hold">
                                          <p:stCondLst>
                                            <p:cond delay="0"/>
                                          </p:stCondLst>
                                        </p:cTn>
                                        <p:tgtEl>
                                          <p:spTgt spid="217">
                                            <p:txEl>
                                              <p:pRg st="0" end="0"/>
                                            </p:txEl>
                                          </p:spTgt>
                                        </p:tgtEl>
                                        <p:attrNameLst>
                                          <p:attrName>style.visibility</p:attrName>
                                        </p:attrNameLst>
                                      </p:cBhvr>
                                      <p:to>
                                        <p:strVal val="visible"/>
                                      </p:to>
                                    </p:set>
                                  </p:childTnLst>
                                </p:cTn>
                              </p:par>
                              <p:par>
                                <p:cTn id="9" presetID="1" presetClass="entr" presetSubtype="0" fill="hold" grpId="0" nodeType="withEffect">
                                  <p:stCondLst>
                                    <p:cond delay="7000"/>
                                  </p:stCondLst>
                                  <p:childTnLst>
                                    <p:set>
                                      <p:cBhvr>
                                        <p:cTn id="10" dur="1" fill="hold">
                                          <p:stCondLst>
                                            <p:cond delay="0"/>
                                          </p:stCondLst>
                                        </p:cTn>
                                        <p:tgtEl>
                                          <p:spTgt spid="217">
                                            <p:txEl>
                                              <p:pRg st="1" end="1"/>
                                            </p:txEl>
                                          </p:spTgt>
                                        </p:tgtEl>
                                        <p:attrNameLst>
                                          <p:attrName>style.visibility</p:attrName>
                                        </p:attrNameLst>
                                      </p:cBhvr>
                                      <p:to>
                                        <p:strVal val="visible"/>
                                      </p:to>
                                    </p:set>
                                  </p:childTnLst>
                                </p:cTn>
                              </p:par>
                              <p:par>
                                <p:cTn id="11" presetID="1" presetClass="entr" presetSubtype="0" fill="hold" grpId="0" nodeType="withEffect">
                                  <p:stCondLst>
                                    <p:cond delay="7000"/>
                                  </p:stCondLst>
                                  <p:childTnLst>
                                    <p:set>
                                      <p:cBhvr>
                                        <p:cTn id="12" dur="1" fill="hold">
                                          <p:stCondLst>
                                            <p:cond delay="0"/>
                                          </p:stCondLst>
                                        </p:cTn>
                                        <p:tgtEl>
                                          <p:spTgt spid="217">
                                            <p:txEl>
                                              <p:pRg st="2" end="2"/>
                                            </p:txEl>
                                          </p:spTgt>
                                        </p:tgtEl>
                                        <p:attrNameLst>
                                          <p:attrName>style.visibility</p:attrName>
                                        </p:attrNameLst>
                                      </p:cBhvr>
                                      <p:to>
                                        <p:strVal val="visible"/>
                                      </p:to>
                                    </p:set>
                                  </p:childTnLst>
                                </p:cTn>
                              </p:par>
                              <p:par>
                                <p:cTn id="13" presetID="1" presetClass="entr" presetSubtype="0" fill="hold" grpId="0" nodeType="withEffect">
                                  <p:stCondLst>
                                    <p:cond delay="7000"/>
                                  </p:stCondLst>
                                  <p:childTnLst>
                                    <p:set>
                                      <p:cBhvr>
                                        <p:cTn id="14" dur="1" fill="hold">
                                          <p:stCondLst>
                                            <p:cond delay="0"/>
                                          </p:stCondLst>
                                        </p:cTn>
                                        <p:tgtEl>
                                          <p:spTgt spid="217">
                                            <p:txEl>
                                              <p:pRg st="3" end="3"/>
                                            </p:txEl>
                                          </p:spTgt>
                                        </p:tgtEl>
                                        <p:attrNameLst>
                                          <p:attrName>style.visibility</p:attrName>
                                        </p:attrNameLst>
                                      </p:cBhvr>
                                      <p:to>
                                        <p:strVal val="visible"/>
                                      </p:to>
                                    </p:set>
                                  </p:childTnLst>
                                </p:cTn>
                              </p:par>
                              <p:par>
                                <p:cTn id="15" presetID="1" presetClass="entr" presetSubtype="0" fill="hold" grpId="0" nodeType="withEffect">
                                  <p:stCondLst>
                                    <p:cond delay="11000"/>
                                  </p:stCondLst>
                                  <p:childTnLst>
                                    <p:set>
                                      <p:cBhvr>
                                        <p:cTn id="16" dur="1" fill="hold">
                                          <p:stCondLst>
                                            <p:cond delay="0"/>
                                          </p:stCondLst>
                                        </p:cTn>
                                        <p:tgtEl>
                                          <p:spTgt spid="217">
                                            <p:txEl>
                                              <p:pRg st="4" end="4"/>
                                            </p:txEl>
                                          </p:spTgt>
                                        </p:tgtEl>
                                        <p:attrNameLst>
                                          <p:attrName>style.visibility</p:attrName>
                                        </p:attrNameLst>
                                      </p:cBhvr>
                                      <p:to>
                                        <p:strVal val="visible"/>
                                      </p:to>
                                    </p:set>
                                  </p:childTnLst>
                                </p:cTn>
                              </p:par>
                              <p:par>
                                <p:cTn id="17" presetID="1" presetClass="entr" presetSubtype="0" fill="hold" grpId="0" nodeType="withEffect">
                                  <p:stCondLst>
                                    <p:cond delay="11000"/>
                                  </p:stCondLst>
                                  <p:childTnLst>
                                    <p:set>
                                      <p:cBhvr>
                                        <p:cTn id="18" dur="1" fill="hold">
                                          <p:stCondLst>
                                            <p:cond delay="0"/>
                                          </p:stCondLst>
                                        </p:cTn>
                                        <p:tgtEl>
                                          <p:spTgt spid="217">
                                            <p:txEl>
                                              <p:pRg st="5" end="5"/>
                                            </p:txEl>
                                          </p:spTgt>
                                        </p:tgtEl>
                                        <p:attrNameLst>
                                          <p:attrName>style.visibility</p:attrName>
                                        </p:attrNameLst>
                                      </p:cBhvr>
                                      <p:to>
                                        <p:strVal val="visible"/>
                                      </p:to>
                                    </p:set>
                                  </p:childTnLst>
                                </p:cTn>
                              </p:par>
                              <p:par>
                                <p:cTn id="19" presetID="1" presetClass="entr" presetSubtype="0" fill="hold" grpId="0" nodeType="withEffect">
                                  <p:stCondLst>
                                    <p:cond delay="11000"/>
                                  </p:stCondLst>
                                  <p:childTnLst>
                                    <p:set>
                                      <p:cBhvr>
                                        <p:cTn id="20" dur="1" fill="hold">
                                          <p:stCondLst>
                                            <p:cond delay="0"/>
                                          </p:stCondLst>
                                        </p:cTn>
                                        <p:tgtEl>
                                          <p:spTgt spid="217">
                                            <p:txEl>
                                              <p:pRg st="6" end="6"/>
                                            </p:txEl>
                                          </p:spTgt>
                                        </p:tgtEl>
                                        <p:attrNameLst>
                                          <p:attrName>style.visibility</p:attrName>
                                        </p:attrNameLst>
                                      </p:cBhvr>
                                      <p:to>
                                        <p:strVal val="visible"/>
                                      </p:to>
                                    </p:set>
                                  </p:childTnLst>
                                </p:cTn>
                              </p:par>
                              <p:par>
                                <p:cTn id="21" presetID="1" presetClass="entr" presetSubtype="0" fill="hold" grpId="0" nodeType="withEffect">
                                  <p:stCondLst>
                                    <p:cond delay="23000"/>
                                  </p:stCondLst>
                                  <p:childTnLst>
                                    <p:set>
                                      <p:cBhvr>
                                        <p:cTn id="22" dur="1" fill="hold">
                                          <p:stCondLst>
                                            <p:cond delay="0"/>
                                          </p:stCondLst>
                                        </p:cTn>
                                        <p:tgtEl>
                                          <p:spTgt spid="217">
                                            <p:txEl>
                                              <p:pRg st="7" end="7"/>
                                            </p:txEl>
                                          </p:spTgt>
                                        </p:tgtEl>
                                        <p:attrNameLst>
                                          <p:attrName>style.visibility</p:attrName>
                                        </p:attrNameLst>
                                      </p:cBhvr>
                                      <p:to>
                                        <p:strVal val="visible"/>
                                      </p:to>
                                    </p:set>
                                  </p:childTnLst>
                                </p:cTn>
                              </p:par>
                              <p:par>
                                <p:cTn id="23" presetID="1" presetClass="entr" presetSubtype="0" fill="hold" grpId="0" nodeType="withEffect">
                                  <p:stCondLst>
                                    <p:cond delay="27000"/>
                                  </p:stCondLst>
                                  <p:childTnLst>
                                    <p:set>
                                      <p:cBhvr>
                                        <p:cTn id="24" dur="1" fill="hold">
                                          <p:stCondLst>
                                            <p:cond delay="0"/>
                                          </p:stCondLst>
                                        </p:cTn>
                                        <p:tgtEl>
                                          <p:spTgt spid="217">
                                            <p:txEl>
                                              <p:pRg st="8" end="8"/>
                                            </p:txEl>
                                          </p:spTgt>
                                        </p:tgtEl>
                                        <p:attrNameLst>
                                          <p:attrName>style.visibility</p:attrName>
                                        </p:attrNameLst>
                                      </p:cBhvr>
                                      <p:to>
                                        <p:strVal val="visible"/>
                                      </p:to>
                                    </p:set>
                                  </p:childTnLst>
                                </p:cTn>
                              </p:par>
                              <p:par>
                                <p:cTn id="25" presetID="1" presetClass="entr" presetSubtype="0" fill="hold" grpId="0" nodeType="withEffect">
                                  <p:stCondLst>
                                    <p:cond delay="27000"/>
                                  </p:stCondLst>
                                  <p:childTnLst>
                                    <p:set>
                                      <p:cBhvr>
                                        <p:cTn id="26" dur="1" fill="hold">
                                          <p:stCondLst>
                                            <p:cond delay="0"/>
                                          </p:stCondLst>
                                        </p:cTn>
                                        <p:tgtEl>
                                          <p:spTgt spid="217">
                                            <p:txEl>
                                              <p:pRg st="9" end="9"/>
                                            </p:txEl>
                                          </p:spTgt>
                                        </p:tgtEl>
                                        <p:attrNameLst>
                                          <p:attrName>style.visibility</p:attrName>
                                        </p:attrNameLst>
                                      </p:cBhvr>
                                      <p:to>
                                        <p:strVal val="visible"/>
                                      </p:to>
                                    </p:set>
                                  </p:childTnLst>
                                </p:cTn>
                              </p:par>
                              <p:par>
                                <p:cTn id="27" presetID="1" presetClass="entr" presetSubtype="0" fill="hold" grpId="0" nodeType="withEffect">
                                  <p:stCondLst>
                                    <p:cond delay="27000"/>
                                  </p:stCondLst>
                                  <p:childTnLst>
                                    <p:set>
                                      <p:cBhvr>
                                        <p:cTn id="28" dur="1" fill="hold">
                                          <p:stCondLst>
                                            <p:cond delay="0"/>
                                          </p:stCondLst>
                                        </p:cTn>
                                        <p:tgtEl>
                                          <p:spTgt spid="217">
                                            <p:txEl>
                                              <p:pRg st="10" end="10"/>
                                            </p:txEl>
                                          </p:spTgt>
                                        </p:tgtEl>
                                        <p:attrNameLst>
                                          <p:attrName>style.visibility</p:attrName>
                                        </p:attrNameLst>
                                      </p:cBhvr>
                                      <p:to>
                                        <p:strVal val="visible"/>
                                      </p:to>
                                    </p:set>
                                  </p:childTnLst>
                                </p:cTn>
                              </p:par>
                              <p:par>
                                <p:cTn id="29" presetID="1" presetClass="entr" presetSubtype="0" fill="hold" grpId="0" nodeType="withEffect">
                                  <p:stCondLst>
                                    <p:cond delay="27000"/>
                                  </p:stCondLst>
                                  <p:childTnLst>
                                    <p:set>
                                      <p:cBhvr>
                                        <p:cTn id="30" dur="1" fill="hold">
                                          <p:stCondLst>
                                            <p:cond delay="0"/>
                                          </p:stCondLst>
                                        </p:cTn>
                                        <p:tgtEl>
                                          <p:spTgt spid="217">
                                            <p:txEl>
                                              <p:pRg st="11" end="11"/>
                                            </p:txEl>
                                          </p:spTgt>
                                        </p:tgtEl>
                                        <p:attrNameLst>
                                          <p:attrName>style.visibility</p:attrName>
                                        </p:attrNameLst>
                                      </p:cBhvr>
                                      <p:to>
                                        <p:strVal val="visible"/>
                                      </p:to>
                                    </p:set>
                                  </p:childTnLst>
                                </p:cTn>
                              </p:par>
                              <p:par>
                                <p:cTn id="31" presetID="1" presetClass="entr" presetSubtype="0" fill="hold" grpId="0" nodeType="withEffect">
                                  <p:stCondLst>
                                    <p:cond delay="37000"/>
                                  </p:stCondLst>
                                  <p:childTnLst>
                                    <p:set>
                                      <p:cBhvr>
                                        <p:cTn id="32" dur="1" fill="hold">
                                          <p:stCondLst>
                                            <p:cond delay="0"/>
                                          </p:stCondLst>
                                        </p:cTn>
                                        <p:tgtEl>
                                          <p:spTgt spid="217">
                                            <p:txEl>
                                              <p:pRg st="12" end="12"/>
                                            </p:txEl>
                                          </p:spTgt>
                                        </p:tgtEl>
                                        <p:attrNameLst>
                                          <p:attrName>style.visibility</p:attrName>
                                        </p:attrNameLst>
                                      </p:cBhvr>
                                      <p:to>
                                        <p:strVal val="visible"/>
                                      </p:to>
                                    </p:set>
                                  </p:childTnLst>
                                </p:cTn>
                              </p:par>
                              <p:par>
                                <p:cTn id="33" presetID="1" presetClass="entr" presetSubtype="0" fill="hold" grpId="0" nodeType="withEffect">
                                  <p:stCondLst>
                                    <p:cond delay="37000"/>
                                  </p:stCondLst>
                                  <p:childTnLst>
                                    <p:set>
                                      <p:cBhvr>
                                        <p:cTn id="34" dur="1" fill="hold">
                                          <p:stCondLst>
                                            <p:cond delay="0"/>
                                          </p:stCondLst>
                                        </p:cTn>
                                        <p:tgtEl>
                                          <p:spTgt spid="217">
                                            <p:txEl>
                                              <p:pRg st="13" end="13"/>
                                            </p:txEl>
                                          </p:spTgt>
                                        </p:tgtEl>
                                        <p:attrNameLst>
                                          <p:attrName>style.visibility</p:attrName>
                                        </p:attrNameLst>
                                      </p:cBhvr>
                                      <p:to>
                                        <p:strVal val="visible"/>
                                      </p:to>
                                    </p:set>
                                  </p:childTnLst>
                                </p:cTn>
                              </p:par>
                              <p:par>
                                <p:cTn id="35" presetID="1" presetClass="entr" presetSubtype="0" fill="hold" grpId="0" nodeType="withEffect">
                                  <p:stCondLst>
                                    <p:cond delay="37000"/>
                                  </p:stCondLst>
                                  <p:childTnLst>
                                    <p:set>
                                      <p:cBhvr>
                                        <p:cTn id="36" dur="1" fill="hold">
                                          <p:stCondLst>
                                            <p:cond delay="0"/>
                                          </p:stCondLst>
                                        </p:cTn>
                                        <p:tgtEl>
                                          <p:spTgt spid="217">
                                            <p:txEl>
                                              <p:pRg st="14" end="14"/>
                                            </p:txEl>
                                          </p:spTgt>
                                        </p:tgtEl>
                                        <p:attrNameLst>
                                          <p:attrName>style.visibility</p:attrName>
                                        </p:attrNameLst>
                                      </p:cBhvr>
                                      <p:to>
                                        <p:strVal val="visible"/>
                                      </p:to>
                                    </p:set>
                                  </p:childTnLst>
                                </p:cTn>
                              </p:par>
                              <p:par>
                                <p:cTn id="37" presetID="1" presetClass="entr" presetSubtype="0" fill="hold" grpId="0" nodeType="withEffect">
                                  <p:stCondLst>
                                    <p:cond delay="37000"/>
                                  </p:stCondLst>
                                  <p:childTnLst>
                                    <p:set>
                                      <p:cBhvr>
                                        <p:cTn id="38" dur="1" fill="hold">
                                          <p:stCondLst>
                                            <p:cond delay="0"/>
                                          </p:stCondLst>
                                        </p:cTn>
                                        <p:tgtEl>
                                          <p:spTgt spid="217">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9" fill="hold" display="0">
                  <p:stCondLst>
                    <p:cond delay="indefinite"/>
                  </p:stCondLst>
                  <p:endCondLst>
                    <p:cond evt="onStopAudio" delay="0">
                      <p:tgtEl>
                        <p:sldTgt/>
                      </p:tgtEl>
                    </p:cond>
                  </p:endCondLst>
                </p:cTn>
                <p:tgtEl>
                  <p:spTgt spid="8"/>
                </p:tgtEl>
              </p:cMediaNode>
            </p:audio>
          </p:childTnLst>
        </p:cTn>
      </p:par>
    </p:tnLst>
    <p:bldLst>
      <p:bldP spid="217"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12"/>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RECOMMENDATIONS</a:t>
            </a:r>
            <a:endParaRPr dirty="0"/>
          </a:p>
        </p:txBody>
      </p:sp>
      <p:sp>
        <p:nvSpPr>
          <p:cNvPr id="224" name="Google Shape;224;p12"/>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1143000" lvl="2" indent="-228600" algn="l" rtl="0">
              <a:lnSpc>
                <a:spcPct val="90000"/>
              </a:lnSpc>
              <a:spcBef>
                <a:spcPts val="0"/>
              </a:spcBef>
              <a:spcAft>
                <a:spcPts val="0"/>
              </a:spcAft>
              <a:buClr>
                <a:schemeClr val="lt1"/>
              </a:buClr>
              <a:buSzPts val="1800"/>
              <a:buChar char="•"/>
            </a:pPr>
            <a:r>
              <a:rPr lang="en-US" sz="2000" dirty="0"/>
              <a:t>Slowly introduce the </a:t>
            </a:r>
            <a:r>
              <a:rPr lang="en-US" sz="2000" dirty="0" err="1"/>
              <a:t>DevSecOp</a:t>
            </a:r>
            <a:r>
              <a:rPr lang="en-US" sz="2000" dirty="0"/>
              <a:t> pipeline into the software development lifecycle. Start with Secure coding standards then introduce new automated testing tools one at time.</a:t>
            </a:r>
          </a:p>
          <a:p>
            <a:pPr marL="1371600" lvl="3" indent="0">
              <a:spcBef>
                <a:spcPts val="0"/>
              </a:spcBef>
              <a:buNone/>
            </a:pPr>
            <a:endParaRPr lang="en-US" sz="1800" dirty="0"/>
          </a:p>
          <a:p>
            <a:pPr marL="1143000" lvl="2" indent="-228600" algn="l" rtl="0">
              <a:lnSpc>
                <a:spcPct val="90000"/>
              </a:lnSpc>
              <a:spcBef>
                <a:spcPts val="0"/>
              </a:spcBef>
              <a:spcAft>
                <a:spcPts val="0"/>
              </a:spcAft>
              <a:buClr>
                <a:schemeClr val="lt1"/>
              </a:buClr>
              <a:buSzPts val="1800"/>
              <a:buChar char="•"/>
            </a:pPr>
            <a:r>
              <a:rPr lang="en-US" sz="2000" dirty="0"/>
              <a:t>Research the appropriate unit testing platform and static analysis applications and thoroughly educate the team before implementation. </a:t>
            </a:r>
          </a:p>
          <a:p>
            <a:pPr marL="914400" lvl="2" indent="0" algn="l" rtl="0">
              <a:lnSpc>
                <a:spcPct val="90000"/>
              </a:lnSpc>
              <a:spcBef>
                <a:spcPts val="0"/>
              </a:spcBef>
              <a:spcAft>
                <a:spcPts val="0"/>
              </a:spcAft>
              <a:buClr>
                <a:schemeClr val="lt1"/>
              </a:buClr>
              <a:buSzPts val="1800"/>
              <a:buNone/>
            </a:pPr>
            <a:endParaRPr lang="en-US" sz="2000" dirty="0"/>
          </a:p>
          <a:p>
            <a:pPr marL="1143000" lvl="2" indent="-228600" algn="l" rtl="0">
              <a:lnSpc>
                <a:spcPct val="90000"/>
              </a:lnSpc>
              <a:spcBef>
                <a:spcPts val="0"/>
              </a:spcBef>
              <a:spcAft>
                <a:spcPts val="0"/>
              </a:spcAft>
              <a:buClr>
                <a:schemeClr val="lt1"/>
              </a:buClr>
              <a:buSzPts val="1800"/>
              <a:buChar char="•"/>
            </a:pPr>
            <a:r>
              <a:rPr lang="en-US" sz="2000" dirty="0"/>
              <a:t>Define user roles and their access levels and implement a </a:t>
            </a:r>
            <a:r>
              <a:rPr lang="en-US" sz="2000" dirty="0" err="1"/>
              <a:t>Tripple</a:t>
            </a:r>
            <a:r>
              <a:rPr lang="en-US" sz="2000" dirty="0"/>
              <a:t> A framework</a:t>
            </a:r>
          </a:p>
          <a:p>
            <a:pPr marL="914400" lvl="2" indent="0" algn="l" rtl="0">
              <a:lnSpc>
                <a:spcPct val="90000"/>
              </a:lnSpc>
              <a:spcBef>
                <a:spcPts val="0"/>
              </a:spcBef>
              <a:spcAft>
                <a:spcPts val="0"/>
              </a:spcAft>
              <a:buClr>
                <a:schemeClr val="lt1"/>
              </a:buClr>
              <a:buSzPts val="1800"/>
              <a:buNone/>
            </a:pPr>
            <a:endParaRPr lang="en-US" sz="2000" dirty="0"/>
          </a:p>
          <a:p>
            <a:pPr marL="1143000" lvl="2" indent="-228600" algn="l" rtl="0">
              <a:lnSpc>
                <a:spcPct val="90000"/>
              </a:lnSpc>
              <a:spcBef>
                <a:spcPts val="0"/>
              </a:spcBef>
              <a:spcAft>
                <a:spcPts val="0"/>
              </a:spcAft>
              <a:buClr>
                <a:schemeClr val="lt1"/>
              </a:buClr>
              <a:buSzPts val="1800"/>
              <a:buChar char="•"/>
            </a:pPr>
            <a:r>
              <a:rPr lang="en-US" sz="2000" dirty="0"/>
              <a:t>Make sure data is always encrypted </a:t>
            </a:r>
          </a:p>
          <a:p>
            <a:pPr marL="914400" lvl="2" indent="0" algn="l" rtl="0">
              <a:lnSpc>
                <a:spcPct val="90000"/>
              </a:lnSpc>
              <a:spcBef>
                <a:spcPts val="0"/>
              </a:spcBef>
              <a:spcAft>
                <a:spcPts val="0"/>
              </a:spcAft>
              <a:buClr>
                <a:schemeClr val="lt1"/>
              </a:buClr>
              <a:buSzPts val="1800"/>
              <a:buNone/>
            </a:pPr>
            <a:endParaRPr lang="en-US" sz="2000" dirty="0"/>
          </a:p>
          <a:p>
            <a:pPr marL="1143000" lvl="2" indent="-228600" algn="l" rtl="0">
              <a:lnSpc>
                <a:spcPct val="90000"/>
              </a:lnSpc>
              <a:spcBef>
                <a:spcPts val="0"/>
              </a:spcBef>
              <a:spcAft>
                <a:spcPts val="0"/>
              </a:spcAft>
              <a:buClr>
                <a:schemeClr val="lt1"/>
              </a:buClr>
              <a:buSzPts val="1800"/>
              <a:buChar char="•"/>
            </a:pPr>
            <a:r>
              <a:rPr lang="en-US" sz="2000" dirty="0"/>
              <a:t>Always Practice Defense in Depth</a:t>
            </a:r>
            <a:endParaRPr sz="2000" dirty="0"/>
          </a:p>
        </p:txBody>
      </p:sp>
      <p:pic>
        <p:nvPicPr>
          <p:cNvPr id="225" name="Google Shape;225;p12"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261A29D9-D355-AF42-04F6-F77997E529CD}"/>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836400" y="6502400"/>
            <a:ext cx="203200" cy="2032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32215"/>
    </mc:Choice>
    <mc:Fallback xmlns="">
      <p:transition spd="slow" advTm="3221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par>
                                <p:cTn id="7" presetID="1" presetClass="entr" presetSubtype="0" fill="hold" grpId="0" nodeType="withEffect">
                                  <p:stCondLst>
                                    <p:cond delay="2500"/>
                                  </p:stCondLst>
                                  <p:childTnLst>
                                    <p:set>
                                      <p:cBhvr>
                                        <p:cTn id="8" dur="1" fill="hold">
                                          <p:stCondLst>
                                            <p:cond delay="0"/>
                                          </p:stCondLst>
                                        </p:cTn>
                                        <p:tgtEl>
                                          <p:spTgt spid="224">
                                            <p:txEl>
                                              <p:pRg st="0" end="0"/>
                                            </p:txEl>
                                          </p:spTgt>
                                        </p:tgtEl>
                                        <p:attrNameLst>
                                          <p:attrName>style.visibility</p:attrName>
                                        </p:attrNameLst>
                                      </p:cBhvr>
                                      <p:to>
                                        <p:strVal val="visible"/>
                                      </p:to>
                                    </p:set>
                                  </p:childTnLst>
                                </p:cTn>
                              </p:par>
                              <p:par>
                                <p:cTn id="9" presetID="1" presetClass="entr" presetSubtype="0" fill="hold" grpId="0" nodeType="withEffect">
                                  <p:stCondLst>
                                    <p:cond delay="13000"/>
                                  </p:stCondLst>
                                  <p:childTnLst>
                                    <p:set>
                                      <p:cBhvr>
                                        <p:cTn id="10" dur="1" fill="hold">
                                          <p:stCondLst>
                                            <p:cond delay="0"/>
                                          </p:stCondLst>
                                        </p:cTn>
                                        <p:tgtEl>
                                          <p:spTgt spid="224">
                                            <p:txEl>
                                              <p:pRg st="2" end="2"/>
                                            </p:txEl>
                                          </p:spTgt>
                                        </p:tgtEl>
                                        <p:attrNameLst>
                                          <p:attrName>style.visibility</p:attrName>
                                        </p:attrNameLst>
                                      </p:cBhvr>
                                      <p:to>
                                        <p:strVal val="visible"/>
                                      </p:to>
                                    </p:set>
                                  </p:childTnLst>
                                </p:cTn>
                              </p:par>
                              <p:par>
                                <p:cTn id="11" presetID="1" presetClass="entr" presetSubtype="0" fill="hold" grpId="0" nodeType="withEffect">
                                  <p:stCondLst>
                                    <p:cond delay="22000"/>
                                  </p:stCondLst>
                                  <p:childTnLst>
                                    <p:set>
                                      <p:cBhvr>
                                        <p:cTn id="12" dur="1" fill="hold">
                                          <p:stCondLst>
                                            <p:cond delay="0"/>
                                          </p:stCondLst>
                                        </p:cTn>
                                        <p:tgtEl>
                                          <p:spTgt spid="224">
                                            <p:txEl>
                                              <p:pRg st="4" end="4"/>
                                            </p:txEl>
                                          </p:spTgt>
                                        </p:tgtEl>
                                        <p:attrNameLst>
                                          <p:attrName>style.visibility</p:attrName>
                                        </p:attrNameLst>
                                      </p:cBhvr>
                                      <p:to>
                                        <p:strVal val="visible"/>
                                      </p:to>
                                    </p:set>
                                  </p:childTnLst>
                                </p:cTn>
                              </p:par>
                              <p:par>
                                <p:cTn id="13" presetID="1" presetClass="entr" presetSubtype="0" fill="hold" grpId="0" nodeType="withEffect">
                                  <p:stCondLst>
                                    <p:cond delay="27000"/>
                                  </p:stCondLst>
                                  <p:childTnLst>
                                    <p:set>
                                      <p:cBhvr>
                                        <p:cTn id="14" dur="1" fill="hold">
                                          <p:stCondLst>
                                            <p:cond delay="0"/>
                                          </p:stCondLst>
                                        </p:cTn>
                                        <p:tgtEl>
                                          <p:spTgt spid="224">
                                            <p:txEl>
                                              <p:pRg st="6" end="6"/>
                                            </p:txEl>
                                          </p:spTgt>
                                        </p:tgtEl>
                                        <p:attrNameLst>
                                          <p:attrName>style.visibility</p:attrName>
                                        </p:attrNameLst>
                                      </p:cBhvr>
                                      <p:to>
                                        <p:strVal val="visible"/>
                                      </p:to>
                                    </p:set>
                                  </p:childTnLst>
                                </p:cTn>
                              </p:par>
                              <p:par>
                                <p:cTn id="15" presetID="1" presetClass="entr" presetSubtype="0" fill="hold" grpId="0" nodeType="withEffect">
                                  <p:stCondLst>
                                    <p:cond delay="29000"/>
                                  </p:stCondLst>
                                  <p:childTnLst>
                                    <p:set>
                                      <p:cBhvr>
                                        <p:cTn id="16" dur="1" fill="hold">
                                          <p:stCondLst>
                                            <p:cond delay="0"/>
                                          </p:stCondLst>
                                        </p:cTn>
                                        <p:tgtEl>
                                          <p:spTgt spid="22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7" fill="hold" display="0">
                  <p:stCondLst>
                    <p:cond delay="indefinite"/>
                  </p:stCondLst>
                  <p:endCondLst>
                    <p:cond evt="onStopAudio" delay="0">
                      <p:tgtEl>
                        <p:sldTgt/>
                      </p:tgtEl>
                    </p:cond>
                  </p:endCondLst>
                </p:cTn>
                <p:tgtEl>
                  <p:spTgt spid="2"/>
                </p:tgtEl>
              </p:cMediaNode>
            </p:audio>
          </p:childTnLst>
        </p:cTn>
      </p:par>
    </p:tnLst>
    <p:bldLst>
      <p:bldP spid="224"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13"/>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CONCLUSIONS</a:t>
            </a:r>
            <a:endParaRPr dirty="0"/>
          </a:p>
        </p:txBody>
      </p:sp>
      <p:sp>
        <p:nvSpPr>
          <p:cNvPr id="231" name="Google Shape;231;p13"/>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88900" algn="l" rtl="0">
              <a:lnSpc>
                <a:spcPct val="90000"/>
              </a:lnSpc>
              <a:spcBef>
                <a:spcPts val="1000"/>
              </a:spcBef>
              <a:spcAft>
                <a:spcPts val="0"/>
              </a:spcAft>
              <a:buClr>
                <a:schemeClr val="lt1"/>
              </a:buClr>
              <a:buSzPts val="2200"/>
              <a:buNone/>
            </a:pPr>
            <a:r>
              <a:rPr lang="en-US" sz="3200" dirty="0"/>
              <a:t>Practicing security from start to finish with DevSecOps by following secure coding practices, using a Triple-A framework, constant data encryption, and adopting automated tools will help protect Green Pace from falling victim to an attack. A Defense in Depth strategy will give your clients peace of mind and allow them to trust Green Pace with their sensitive data. </a:t>
            </a:r>
            <a:endParaRPr sz="3200" dirty="0"/>
          </a:p>
        </p:txBody>
      </p:sp>
      <p:pic>
        <p:nvPicPr>
          <p:cNvPr id="232" name="Google Shape;232;p13"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1F91BA48-B786-F517-9273-43E854C85110}"/>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836400" y="6502400"/>
            <a:ext cx="203200" cy="2032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23295"/>
    </mc:Choice>
    <mc:Fallback xmlns="">
      <p:transition spd="slow" advTm="2329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14"/>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REFERENCES</a:t>
            </a:r>
            <a:endParaRPr/>
          </a:p>
        </p:txBody>
      </p:sp>
      <p:sp>
        <p:nvSpPr>
          <p:cNvPr id="238" name="Google Shape;238;p14"/>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fontScale="92500" lnSpcReduction="20000"/>
          </a:bodyPr>
          <a:lstStyle/>
          <a:p>
            <a:pPr marL="228600" lvl="0" indent="-457200" algn="l" rtl="0">
              <a:lnSpc>
                <a:spcPct val="90000"/>
              </a:lnSpc>
              <a:spcBef>
                <a:spcPts val="0"/>
              </a:spcBef>
              <a:spcAft>
                <a:spcPts val="0"/>
              </a:spcAft>
              <a:buClr>
                <a:schemeClr val="lt1"/>
              </a:buClr>
              <a:buSzPts val="2200"/>
              <a:buNone/>
            </a:pPr>
            <a:r>
              <a:rPr lang="en-US" sz="1500" dirty="0">
                <a:latin typeface="Century Gothic" panose="020B0502020202020204" pitchFamily="34" charset="0"/>
              </a:rPr>
              <a:t>Ayer, Jessica (December 4, 2022). </a:t>
            </a:r>
            <a:r>
              <a:rPr lang="en-US" sz="1500" i="1" dirty="0">
                <a:latin typeface="Century Gothic" panose="020B0502020202020204" pitchFamily="34" charset="0"/>
              </a:rPr>
              <a:t>Green Pace Secure Development Policy. </a:t>
            </a:r>
            <a:r>
              <a:rPr lang="en-US" sz="1500" i="1" dirty="0">
                <a:latin typeface="Century Gothic" panose="020B0502020202020204" pitchFamily="34" charset="0"/>
                <a:hlinkClick r:id="rId6"/>
              </a:rPr>
              <a:t>https://github.com/JessAyer/CS405-Secure-Coding/blob/main/CS%20405%20Security%20Policy.docx</a:t>
            </a:r>
            <a:endParaRPr lang="en-US" sz="1500" i="1" dirty="0">
              <a:latin typeface="Century Gothic" panose="020B0502020202020204" pitchFamily="34" charset="0"/>
            </a:endParaRPr>
          </a:p>
          <a:p>
            <a:pPr marL="228600" indent="-457200">
              <a:spcBef>
                <a:spcPts val="0"/>
              </a:spcBef>
              <a:buSzPts val="2200"/>
            </a:pPr>
            <a:endParaRPr lang="en-US" sz="1500" dirty="0">
              <a:effectLst/>
              <a:latin typeface="Century Gothic" panose="020B0502020202020204" pitchFamily="34" charset="0"/>
              <a:ea typeface="Calibri" panose="020F0502020204030204" pitchFamily="34" charset="0"/>
            </a:endParaRPr>
          </a:p>
          <a:p>
            <a:pPr marL="228600" indent="-457200">
              <a:spcBef>
                <a:spcPts val="0"/>
              </a:spcBef>
              <a:buSzPts val="2200"/>
              <a:buNone/>
            </a:pPr>
            <a:r>
              <a:rPr lang="en-US" sz="1500" dirty="0">
                <a:effectLst/>
                <a:latin typeface="Century Gothic" panose="020B0502020202020204" pitchFamily="34" charset="0"/>
                <a:ea typeface="Calibri" panose="020F0502020204030204" pitchFamily="34" charset="0"/>
              </a:rPr>
              <a:t>Brightline IT (May 17, 2017). </a:t>
            </a:r>
            <a:r>
              <a:rPr lang="en-US" sz="1500" i="1" dirty="0">
                <a:effectLst/>
                <a:latin typeface="Century Gothic" panose="020B0502020202020204" pitchFamily="34" charset="0"/>
                <a:ea typeface="Calibri" panose="020F0502020204030204" pitchFamily="34" charset="0"/>
              </a:rPr>
              <a:t>What is Encryption at Rest, and Why Is It Important for Your Business?</a:t>
            </a:r>
            <a:r>
              <a:rPr lang="en-US" sz="1500" dirty="0">
                <a:effectLst/>
                <a:latin typeface="Century Gothic" panose="020B0502020202020204" pitchFamily="34" charset="0"/>
                <a:ea typeface="Calibri" panose="020F0502020204030204" pitchFamily="34" charset="0"/>
              </a:rPr>
              <a:t>. https://brightlineit.com/encryption-at-rest-important-business/</a:t>
            </a:r>
          </a:p>
          <a:p>
            <a:pPr marL="228600" lvl="0" indent="-457200" algn="l" rtl="0">
              <a:lnSpc>
                <a:spcPct val="90000"/>
              </a:lnSpc>
              <a:spcBef>
                <a:spcPts val="0"/>
              </a:spcBef>
              <a:spcAft>
                <a:spcPts val="0"/>
              </a:spcAft>
              <a:buClr>
                <a:schemeClr val="lt1"/>
              </a:buClr>
              <a:buSzPts val="2200"/>
              <a:buChar char="•"/>
            </a:pPr>
            <a:endParaRPr lang="en-US" sz="1500" dirty="0">
              <a:latin typeface="Century Gothic" panose="020B0502020202020204" pitchFamily="34" charset="0"/>
            </a:endParaRPr>
          </a:p>
          <a:p>
            <a:pPr marL="0" lvl="0" indent="-457200" algn="l" rtl="0">
              <a:lnSpc>
                <a:spcPct val="90000"/>
              </a:lnSpc>
              <a:spcBef>
                <a:spcPts val="0"/>
              </a:spcBef>
              <a:spcAft>
                <a:spcPts val="0"/>
              </a:spcAft>
              <a:buClr>
                <a:schemeClr val="lt1"/>
              </a:buClr>
              <a:buSzPts val="2200"/>
              <a:buNone/>
            </a:pPr>
            <a:endParaRPr lang="en-US" sz="1500" dirty="0">
              <a:latin typeface="Century Gothic" panose="020B0502020202020204" pitchFamily="34" charset="0"/>
            </a:endParaRPr>
          </a:p>
          <a:p>
            <a:pPr marL="228600" lvl="0" indent="-457200" algn="l" rtl="0">
              <a:lnSpc>
                <a:spcPct val="90000"/>
              </a:lnSpc>
              <a:spcBef>
                <a:spcPts val="0"/>
              </a:spcBef>
              <a:spcAft>
                <a:spcPts val="0"/>
              </a:spcAft>
              <a:buClr>
                <a:schemeClr val="lt1"/>
              </a:buClr>
              <a:buSzPts val="2200"/>
              <a:buNone/>
            </a:pPr>
            <a:r>
              <a:rPr lang="en-US" sz="1500" dirty="0">
                <a:latin typeface="Century Gothic" panose="020B0502020202020204" pitchFamily="34" charset="0"/>
              </a:rPr>
              <a:t>Confluence Admin (November 18, 2020). </a:t>
            </a:r>
            <a:r>
              <a:rPr lang="en-US" sz="1500" i="1" dirty="0">
                <a:latin typeface="Century Gothic" panose="020B0502020202020204" pitchFamily="34" charset="0"/>
              </a:rPr>
              <a:t>SEI Cert Coding Standards</a:t>
            </a:r>
            <a:r>
              <a:rPr lang="en-US" sz="1500" dirty="0">
                <a:latin typeface="Century Gothic" panose="020B0502020202020204" pitchFamily="34" charset="0"/>
              </a:rPr>
              <a:t>. </a:t>
            </a:r>
            <a:r>
              <a:rPr lang="en-US" sz="1500" dirty="0">
                <a:latin typeface="Century Gothic" panose="020B0502020202020204" pitchFamily="34" charset="0"/>
                <a:hlinkClick r:id="rId7"/>
              </a:rPr>
              <a:t>https://wiki.sei.cmu.edu/confluence/display/seccode/SEI+CERT+Coding+Standards</a:t>
            </a:r>
            <a:endParaRPr lang="en-US" sz="1500" dirty="0">
              <a:latin typeface="Century Gothic" panose="020B0502020202020204" pitchFamily="34" charset="0"/>
            </a:endParaRPr>
          </a:p>
          <a:p>
            <a:pPr marL="228600" lvl="0" indent="-457200" algn="l" rtl="0">
              <a:lnSpc>
                <a:spcPct val="90000"/>
              </a:lnSpc>
              <a:spcBef>
                <a:spcPts val="0"/>
              </a:spcBef>
              <a:spcAft>
                <a:spcPts val="0"/>
              </a:spcAft>
              <a:buClr>
                <a:schemeClr val="lt1"/>
              </a:buClr>
              <a:buSzPts val="2200"/>
              <a:buNone/>
            </a:pPr>
            <a:endParaRPr lang="en-US" sz="1500" dirty="0">
              <a:latin typeface="Century Gothic" panose="020B0502020202020204" pitchFamily="34" charset="0"/>
            </a:endParaRPr>
          </a:p>
          <a:p>
            <a:pPr marL="228600" indent="-457200">
              <a:spcBef>
                <a:spcPts val="0"/>
              </a:spcBef>
              <a:buSzPts val="2200"/>
              <a:buNone/>
            </a:pPr>
            <a:r>
              <a:rPr lang="en-US" sz="1500" dirty="0">
                <a:effectLst/>
                <a:latin typeface="Century Gothic" panose="020B0502020202020204" pitchFamily="34" charset="0"/>
                <a:ea typeface="Calibri" panose="020F0502020204030204" pitchFamily="34" charset="0"/>
              </a:rPr>
              <a:t>Das, </a:t>
            </a:r>
            <a:r>
              <a:rPr lang="en-US" sz="1500" dirty="0" err="1">
                <a:effectLst/>
                <a:latin typeface="Century Gothic" panose="020B0502020202020204" pitchFamily="34" charset="0"/>
                <a:ea typeface="Calibri" panose="020F0502020204030204" pitchFamily="34" charset="0"/>
              </a:rPr>
              <a:t>Purandar</a:t>
            </a:r>
            <a:r>
              <a:rPr lang="en-US" sz="1500" dirty="0">
                <a:effectLst/>
                <a:latin typeface="Century Gothic" panose="020B0502020202020204" pitchFamily="34" charset="0"/>
                <a:ea typeface="Calibri" panose="020F0502020204030204" pitchFamily="34" charset="0"/>
              </a:rPr>
              <a:t>. </a:t>
            </a:r>
            <a:r>
              <a:rPr lang="en-US" sz="1500" i="1" dirty="0">
                <a:effectLst/>
                <a:latin typeface="Century Gothic" panose="020B0502020202020204" pitchFamily="34" charset="0"/>
                <a:ea typeface="Calibri" panose="020F0502020204030204" pitchFamily="34" charset="0"/>
              </a:rPr>
              <a:t>In-Use Encryption – What It Is and How companies Benefit</a:t>
            </a:r>
            <a:r>
              <a:rPr lang="en-US" sz="1500" dirty="0">
                <a:effectLst/>
                <a:latin typeface="Century Gothic" panose="020B0502020202020204" pitchFamily="34" charset="0"/>
                <a:ea typeface="Calibri" panose="020F0502020204030204" pitchFamily="34" charset="0"/>
              </a:rPr>
              <a:t>. </a:t>
            </a:r>
            <a:r>
              <a:rPr lang="en-US" sz="1500" dirty="0" err="1">
                <a:effectLst/>
                <a:latin typeface="Century Gothic" panose="020B0502020202020204" pitchFamily="34" charset="0"/>
                <a:ea typeface="Calibri" panose="020F0502020204030204" pitchFamily="34" charset="0"/>
              </a:rPr>
              <a:t>Sotero</a:t>
            </a:r>
            <a:r>
              <a:rPr lang="en-US" sz="1500" dirty="0">
                <a:effectLst/>
                <a:latin typeface="Century Gothic" panose="020B0502020202020204" pitchFamily="34" charset="0"/>
                <a:ea typeface="Calibri" panose="020F0502020204030204" pitchFamily="34" charset="0"/>
              </a:rPr>
              <a:t>. </a:t>
            </a:r>
            <a:r>
              <a:rPr lang="en-US" sz="1500" dirty="0">
                <a:effectLst/>
                <a:latin typeface="Century Gothic" panose="020B0502020202020204" pitchFamily="34" charset="0"/>
                <a:ea typeface="Calibri" panose="020F0502020204030204" pitchFamily="34" charset="0"/>
                <a:hlinkClick r:id="rId8"/>
              </a:rPr>
              <a:t>https://www.soterosoft.com/blog/data-in-use-encryption-data-in-motion-encryption/</a:t>
            </a:r>
            <a:endParaRPr lang="en-US" sz="1500" dirty="0">
              <a:effectLst/>
              <a:latin typeface="Century Gothic" panose="020B0502020202020204" pitchFamily="34" charset="0"/>
              <a:ea typeface="Calibri" panose="020F0502020204030204" pitchFamily="34" charset="0"/>
            </a:endParaRPr>
          </a:p>
          <a:p>
            <a:pPr marL="228600" indent="-457200">
              <a:spcBef>
                <a:spcPts val="0"/>
              </a:spcBef>
              <a:buSzPts val="2200"/>
              <a:buNone/>
            </a:pPr>
            <a:endParaRPr lang="en-US" sz="1500" dirty="0">
              <a:effectLst/>
              <a:latin typeface="Century Gothic" panose="020B0502020202020204" pitchFamily="34" charset="0"/>
              <a:ea typeface="Calibri" panose="020F0502020204030204" pitchFamily="34" charset="0"/>
            </a:endParaRPr>
          </a:p>
          <a:p>
            <a:pPr marL="228600" indent="-457200">
              <a:spcBef>
                <a:spcPts val="0"/>
              </a:spcBef>
              <a:buSzPts val="2200"/>
              <a:buNone/>
            </a:pPr>
            <a:r>
              <a:rPr lang="en-US" sz="1500" spc="15" dirty="0">
                <a:solidFill>
                  <a:schemeClr val="bg1"/>
                </a:solidFill>
                <a:effectLst/>
                <a:latin typeface="Century Gothic" panose="020B0502020202020204" pitchFamily="34" charset="0"/>
                <a:ea typeface="Times New Roman" panose="02020603050405020304" pitchFamily="18" charset="0"/>
                <a:cs typeface="Times New Roman" panose="02020603050405020304" pitchFamily="18" charset="0"/>
              </a:rPr>
              <a:t>Fortinet (2022). </a:t>
            </a:r>
            <a:r>
              <a:rPr lang="en-US" sz="1500" i="1" spc="15" dirty="0">
                <a:solidFill>
                  <a:schemeClr val="bg1"/>
                </a:solidFill>
                <a:effectLst/>
                <a:latin typeface="Century Gothic" panose="020B0502020202020204" pitchFamily="34" charset="0"/>
                <a:ea typeface="Times New Roman" panose="02020603050405020304" pitchFamily="18" charset="0"/>
                <a:cs typeface="Times New Roman" panose="02020603050405020304" pitchFamily="18" charset="0"/>
              </a:rPr>
              <a:t>Defense in Depth</a:t>
            </a:r>
            <a:r>
              <a:rPr lang="en-US" sz="1500" spc="15" dirty="0">
                <a:solidFill>
                  <a:schemeClr val="bg1"/>
                </a:solidFill>
                <a:effectLst/>
                <a:latin typeface="Century Gothic" panose="020B0502020202020204" pitchFamily="34" charset="0"/>
                <a:ea typeface="Times New Roman" panose="02020603050405020304" pitchFamily="18" charset="0"/>
                <a:cs typeface="Times New Roman" panose="02020603050405020304" pitchFamily="18" charset="0"/>
              </a:rPr>
              <a:t>. Fortinet, Inc. https://www.fortinet.com/resources/cyberglossary/defense-in-depth</a:t>
            </a:r>
            <a:endParaRPr lang="en-US" sz="1500" dirty="0">
              <a:solidFill>
                <a:schemeClr val="bg1"/>
              </a:solidFill>
              <a:effectLst/>
              <a:latin typeface="Century Gothic" panose="020B0502020202020204" pitchFamily="34" charset="0"/>
              <a:ea typeface="Calibri" panose="020F0502020204030204" pitchFamily="34" charset="0"/>
              <a:cs typeface="Times New Roman" panose="02020603050405020304" pitchFamily="18" charset="0"/>
            </a:endParaRPr>
          </a:p>
          <a:p>
            <a:pPr marL="228600" lvl="0" indent="-457200" algn="l" rtl="0">
              <a:lnSpc>
                <a:spcPct val="90000"/>
              </a:lnSpc>
              <a:spcBef>
                <a:spcPts val="0"/>
              </a:spcBef>
              <a:spcAft>
                <a:spcPts val="0"/>
              </a:spcAft>
              <a:buClr>
                <a:schemeClr val="lt1"/>
              </a:buClr>
              <a:buSzPts val="2200"/>
              <a:buNone/>
            </a:pPr>
            <a:endParaRPr lang="en-US" sz="1500" dirty="0">
              <a:solidFill>
                <a:schemeClr val="bg1"/>
              </a:solidFill>
              <a:latin typeface="Century Gothic" panose="020B0502020202020204" pitchFamily="34" charset="0"/>
            </a:endParaRPr>
          </a:p>
          <a:p>
            <a:pPr marL="0" lvl="0" indent="-457200" algn="l" rtl="0">
              <a:lnSpc>
                <a:spcPct val="90000"/>
              </a:lnSpc>
              <a:spcBef>
                <a:spcPts val="0"/>
              </a:spcBef>
              <a:spcAft>
                <a:spcPts val="0"/>
              </a:spcAft>
              <a:buClr>
                <a:schemeClr val="lt1"/>
              </a:buClr>
              <a:buSzPts val="2200"/>
              <a:buNone/>
            </a:pPr>
            <a:endParaRPr lang="en-US" sz="1500" dirty="0">
              <a:latin typeface="Century Gothic" panose="020B0502020202020204" pitchFamily="34" charset="0"/>
            </a:endParaRPr>
          </a:p>
          <a:p>
            <a:pPr marL="228600" lvl="0" indent="-457200" algn="l" rtl="0">
              <a:lnSpc>
                <a:spcPct val="90000"/>
              </a:lnSpc>
              <a:spcBef>
                <a:spcPts val="0"/>
              </a:spcBef>
              <a:spcAft>
                <a:spcPts val="0"/>
              </a:spcAft>
              <a:buClr>
                <a:schemeClr val="lt1"/>
              </a:buClr>
              <a:buSzPts val="2200"/>
              <a:buNone/>
            </a:pPr>
            <a:r>
              <a:rPr lang="en-US" sz="1500" dirty="0">
                <a:latin typeface="Century Gothic" panose="020B0502020202020204" pitchFamily="34" charset="0"/>
              </a:rPr>
              <a:t>IBM Cloud Education (July 20, 2020). </a:t>
            </a:r>
            <a:r>
              <a:rPr lang="en-US" sz="1500" i="1" dirty="0">
                <a:latin typeface="Century Gothic" panose="020B0502020202020204" pitchFamily="34" charset="0"/>
              </a:rPr>
              <a:t>What is DevSecOps?</a:t>
            </a:r>
            <a:r>
              <a:rPr lang="en-US" sz="1500" dirty="0">
                <a:latin typeface="Century Gothic" panose="020B0502020202020204" pitchFamily="34" charset="0"/>
              </a:rPr>
              <a:t>. IBM </a:t>
            </a:r>
            <a:r>
              <a:rPr lang="en-US" sz="1500" dirty="0">
                <a:latin typeface="Century Gothic" panose="020B0502020202020204" pitchFamily="34" charset="0"/>
                <a:hlinkClick r:id="rId9"/>
              </a:rPr>
              <a:t>https://www.ibm.com/cloud/learn/devsecops</a:t>
            </a:r>
            <a:endParaRPr lang="en-US" sz="1500" dirty="0">
              <a:latin typeface="Century Gothic" panose="020B0502020202020204" pitchFamily="34" charset="0"/>
            </a:endParaRPr>
          </a:p>
          <a:p>
            <a:pPr marL="228600" indent="-457200">
              <a:spcBef>
                <a:spcPts val="0"/>
              </a:spcBef>
              <a:buSzPts val="2200"/>
            </a:pPr>
            <a:endParaRPr lang="en-US" sz="1500" dirty="0">
              <a:effectLst/>
              <a:latin typeface="Century Gothic" panose="020B0502020202020204" pitchFamily="34" charset="0"/>
              <a:ea typeface="Calibri" panose="020F0502020204030204" pitchFamily="34" charset="0"/>
            </a:endParaRPr>
          </a:p>
          <a:p>
            <a:pPr marL="228600" indent="-457200">
              <a:spcBef>
                <a:spcPts val="0"/>
              </a:spcBef>
              <a:buSzPts val="2200"/>
              <a:buNone/>
            </a:pPr>
            <a:r>
              <a:rPr lang="en-US" sz="1500" dirty="0">
                <a:effectLst/>
                <a:latin typeface="Century Gothic" panose="020B0502020202020204" pitchFamily="34" charset="0"/>
                <a:ea typeface="Calibri" panose="020F0502020204030204" pitchFamily="34" charset="0"/>
              </a:rPr>
              <a:t>Lo Faso, Vince (April 28, 2015). </a:t>
            </a:r>
            <a:r>
              <a:rPr lang="en-US" sz="1500" i="1" dirty="0">
                <a:effectLst/>
                <a:latin typeface="Century Gothic" panose="020B0502020202020204" pitchFamily="34" charset="0"/>
                <a:ea typeface="Calibri" panose="020F0502020204030204" pitchFamily="34" charset="0"/>
              </a:rPr>
              <a:t>How To Protect Data in Flight</a:t>
            </a:r>
            <a:r>
              <a:rPr lang="en-US" sz="1500" dirty="0">
                <a:effectLst/>
                <a:latin typeface="Century Gothic" panose="020B0502020202020204" pitchFamily="34" charset="0"/>
                <a:ea typeface="Calibri" panose="020F0502020204030204" pitchFamily="34" charset="0"/>
              </a:rPr>
              <a:t>. Skillsoft. https://www.globalknowledge.com/us-en/resources/resource-library/articles/how-to-protect-data-in-flight/</a:t>
            </a:r>
          </a:p>
          <a:p>
            <a:pPr marL="228600" lvl="0" indent="-457200" algn="l" rtl="0">
              <a:lnSpc>
                <a:spcPct val="90000"/>
              </a:lnSpc>
              <a:spcBef>
                <a:spcPts val="0"/>
              </a:spcBef>
              <a:spcAft>
                <a:spcPts val="0"/>
              </a:spcAft>
              <a:buClr>
                <a:schemeClr val="lt1"/>
              </a:buClr>
              <a:buSzPts val="2200"/>
              <a:buChar char="•"/>
            </a:pPr>
            <a:endParaRPr lang="en-US" sz="1500" dirty="0">
              <a:latin typeface="Century Gothic" panose="020B0502020202020204" pitchFamily="34" charset="0"/>
            </a:endParaRPr>
          </a:p>
          <a:p>
            <a:pPr marL="0" lvl="0" indent="-457200" algn="l" rtl="0">
              <a:lnSpc>
                <a:spcPct val="90000"/>
              </a:lnSpc>
              <a:spcBef>
                <a:spcPts val="0"/>
              </a:spcBef>
              <a:spcAft>
                <a:spcPts val="0"/>
              </a:spcAft>
              <a:buClr>
                <a:schemeClr val="lt1"/>
              </a:buClr>
              <a:buSzPts val="2200"/>
              <a:buNone/>
            </a:pPr>
            <a:endParaRPr lang="en-US" sz="1500" dirty="0">
              <a:latin typeface="Century Gothic" panose="020B0502020202020204" pitchFamily="34" charset="0"/>
            </a:endParaRPr>
          </a:p>
          <a:p>
            <a:pPr marL="228600" indent="-457200">
              <a:spcBef>
                <a:spcPts val="0"/>
              </a:spcBef>
              <a:buSzPts val="2200"/>
              <a:buNone/>
            </a:pPr>
            <a:r>
              <a:rPr lang="en-US" sz="1500" dirty="0" err="1">
                <a:effectLst/>
                <a:latin typeface="Century Gothic" panose="020B0502020202020204" pitchFamily="34" charset="0"/>
                <a:ea typeface="Calibri" panose="020F0502020204030204" pitchFamily="34" charset="0"/>
              </a:rPr>
              <a:t>Mylonas</a:t>
            </a:r>
            <a:r>
              <a:rPr lang="en-US" sz="1500" dirty="0">
                <a:effectLst/>
                <a:latin typeface="Century Gothic" panose="020B0502020202020204" pitchFamily="34" charset="0"/>
                <a:ea typeface="Calibri" panose="020F0502020204030204" pitchFamily="34" charset="0"/>
              </a:rPr>
              <a:t>, Leo (November 27, 2018). </a:t>
            </a:r>
            <a:r>
              <a:rPr lang="en-US" sz="1500" i="1" dirty="0">
                <a:effectLst/>
                <a:latin typeface="Century Gothic" panose="020B0502020202020204" pitchFamily="34" charset="0"/>
                <a:ea typeface="Calibri" panose="020F0502020204030204" pitchFamily="34" charset="0"/>
              </a:rPr>
              <a:t>What is AAA security? An introduction to authentication, authorization, and accounting</a:t>
            </a:r>
            <a:r>
              <a:rPr lang="en-US" sz="1500" dirty="0">
                <a:effectLst/>
                <a:latin typeface="Century Gothic" panose="020B0502020202020204" pitchFamily="34" charset="0"/>
                <a:ea typeface="Calibri" panose="020F0502020204030204" pitchFamily="34" charset="0"/>
              </a:rPr>
              <a:t>. </a:t>
            </a:r>
            <a:r>
              <a:rPr lang="en-US" sz="1500" dirty="0" err="1">
                <a:effectLst/>
                <a:latin typeface="Century Gothic" panose="020B0502020202020204" pitchFamily="34" charset="0"/>
                <a:ea typeface="Calibri" panose="020F0502020204030204" pitchFamily="34" charset="0"/>
              </a:rPr>
              <a:t>Codebots</a:t>
            </a:r>
            <a:r>
              <a:rPr lang="en-US" sz="1500" dirty="0">
                <a:effectLst/>
                <a:latin typeface="Century Gothic" panose="020B0502020202020204" pitchFamily="34" charset="0"/>
                <a:ea typeface="Calibri" panose="020F0502020204030204" pitchFamily="34" charset="0"/>
              </a:rPr>
              <a:t>. https://codebots.com/application-security/aaa-security-an-introduction-to-authentication-authorisation-accounting</a:t>
            </a:r>
          </a:p>
          <a:p>
            <a:pPr marL="228600" lvl="0" indent="-228600" algn="l" rtl="0">
              <a:lnSpc>
                <a:spcPct val="90000"/>
              </a:lnSpc>
              <a:spcBef>
                <a:spcPts val="0"/>
              </a:spcBef>
              <a:spcAft>
                <a:spcPts val="0"/>
              </a:spcAft>
              <a:buClr>
                <a:schemeClr val="lt1"/>
              </a:buClr>
              <a:buSzPts val="2200"/>
              <a:buChar char="•"/>
            </a:pPr>
            <a:endParaRPr dirty="0"/>
          </a:p>
        </p:txBody>
      </p:sp>
      <p:pic>
        <p:nvPicPr>
          <p:cNvPr id="239" name="Google Shape;239;p14" descr="Green Pace logo"/>
          <p:cNvPicPr preferRelativeResize="0"/>
          <p:nvPr/>
        </p:nvPicPr>
        <p:blipFill>
          <a:blip r:embed="rId10">
            <a:alphaModFix/>
          </a:blip>
          <a:stretch>
            <a:fillRect/>
          </a:stretch>
        </p:blipFill>
        <p:spPr>
          <a:xfrm>
            <a:off x="11084074" y="5440526"/>
            <a:ext cx="886601" cy="1149225"/>
          </a:xfrm>
          <a:prstGeom prst="rect">
            <a:avLst/>
          </a:prstGeom>
          <a:noFill/>
          <a:ln>
            <a:noFill/>
          </a:ln>
        </p:spPr>
      </p:pic>
      <p:pic>
        <p:nvPicPr>
          <p:cNvPr id="4" name="Audio 3">
            <a:hlinkClick r:id="" action="ppaction://media"/>
            <a:extLst>
              <a:ext uri="{FF2B5EF4-FFF2-40B4-BE49-F238E27FC236}">
                <a16:creationId xmlns:a16="http://schemas.microsoft.com/office/drawing/2014/main" id="{3D7F47E6-BA02-2E5B-8884-B3BD644B441B}"/>
              </a:ext>
            </a:extLst>
          </p:cNvPr>
          <p:cNvPicPr>
            <a:picLocks noChangeAspect="1"/>
          </p:cNvPicPr>
          <p:nvPr>
            <a:audioFile r:link="rId3"/>
            <p:extLst>
              <p:ext uri="{DAA4B4D4-6D71-4841-9C94-3DE7FCFB9230}">
                <p14:media xmlns:p14="http://schemas.microsoft.com/office/powerpoint/2010/main" r:embed="rId2"/>
              </p:ext>
            </p:extLst>
          </p:nvPr>
        </p:nvPicPr>
        <p:blipFill>
          <a:blip r:embed="rId11"/>
          <a:stretch>
            <a:fillRect/>
          </a:stretch>
        </p:blipFill>
        <p:spPr>
          <a:xfrm>
            <a:off x="11836400" y="6502400"/>
            <a:ext cx="203200" cy="2032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4350"/>
    </mc:Choice>
    <mc:Fallback xmlns="">
      <p:transition spd="slow" advTm="43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3"/>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OVERVIEW: DEFENSE IN DEPTH</a:t>
            </a:r>
            <a:endParaRPr/>
          </a:p>
        </p:txBody>
      </p:sp>
      <p:sp>
        <p:nvSpPr>
          <p:cNvPr id="152" name="Google Shape;152;p3"/>
          <p:cNvSpPr txBox="1">
            <a:spLocks noGrp="1"/>
          </p:cNvSpPr>
          <p:nvPr>
            <p:ph type="body" idx="1"/>
          </p:nvPr>
        </p:nvSpPr>
        <p:spPr>
          <a:xfrm>
            <a:off x="221325" y="1970843"/>
            <a:ext cx="11284875" cy="4122784"/>
          </a:xfrm>
          <a:prstGeom prst="rect">
            <a:avLst/>
          </a:prstGeom>
          <a:noFill/>
          <a:ln>
            <a:noFill/>
          </a:ln>
        </p:spPr>
        <p:txBody>
          <a:bodyPr spcFirstLastPara="1" wrap="square" lIns="91425" tIns="45700" rIns="91425" bIns="45700" anchor="t" anchorCtr="0">
            <a:normAutofit/>
          </a:bodyPr>
          <a:lstStyle/>
          <a:p>
            <a:pPr marL="685800" lvl="0" indent="0" algn="ctr" rtl="0">
              <a:lnSpc>
                <a:spcPct val="90000"/>
              </a:lnSpc>
              <a:spcBef>
                <a:spcPts val="0"/>
              </a:spcBef>
              <a:spcAft>
                <a:spcPts val="0"/>
              </a:spcAft>
              <a:buSzPts val="1800"/>
              <a:buNone/>
            </a:pPr>
            <a:r>
              <a:rPr lang="en-US" sz="2400" dirty="0"/>
              <a:t>Implementing multiple layers of security to protect your data. </a:t>
            </a:r>
          </a:p>
          <a:p>
            <a:pPr marL="685800" lvl="0" indent="0" algn="l" rtl="0">
              <a:lnSpc>
                <a:spcPct val="90000"/>
              </a:lnSpc>
              <a:spcBef>
                <a:spcPts val="0"/>
              </a:spcBef>
              <a:spcAft>
                <a:spcPts val="0"/>
              </a:spcAft>
              <a:buSzPts val="1800"/>
              <a:buNone/>
            </a:pPr>
            <a:endParaRPr lang="en-US" dirty="0"/>
          </a:p>
          <a:p>
            <a:pPr marL="685800" lvl="0" indent="0" algn="l" rtl="0">
              <a:lnSpc>
                <a:spcPct val="90000"/>
              </a:lnSpc>
              <a:spcBef>
                <a:spcPts val="0"/>
              </a:spcBef>
              <a:spcAft>
                <a:spcPts val="0"/>
              </a:spcAft>
              <a:buSzPts val="1800"/>
              <a:buNone/>
            </a:pPr>
            <a:endParaRPr lang="en-US" dirty="0"/>
          </a:p>
        </p:txBody>
      </p:sp>
      <p:pic>
        <p:nvPicPr>
          <p:cNvPr id="153" name="Google Shape;153;p3" descr="NHS (Healthcare) Defense in Depth – Shaun Van Niekerk&#10;Screenshot of defense-in-depth best practice of layered security.  This illustration provides a visual representation of the defense-in-depth best practice of layered security.&#10;Shows the following layers of developer defense: Physical security, Cloud security, Perimeter security, network security, Host security, Endpoint security, APP security and critical assets, systems, and data security."/>
          <p:cNvPicPr preferRelativeResize="0"/>
          <p:nvPr/>
        </p:nvPicPr>
        <p:blipFill rotWithShape="1">
          <a:blip r:embed="rId6">
            <a:alphaModFix/>
          </a:blip>
          <a:srcRect/>
          <a:stretch/>
        </p:blipFill>
        <p:spPr>
          <a:xfrm>
            <a:off x="2857130" y="2478757"/>
            <a:ext cx="6453257" cy="3797196"/>
          </a:xfrm>
          <a:prstGeom prst="rect">
            <a:avLst/>
          </a:prstGeom>
          <a:noFill/>
          <a:ln>
            <a:noFill/>
          </a:ln>
        </p:spPr>
      </p:pic>
      <p:pic>
        <p:nvPicPr>
          <p:cNvPr id="154" name="Google Shape;154;p3"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pic>
        <p:nvPicPr>
          <p:cNvPr id="3" name="Audio 2">
            <a:hlinkClick r:id="" action="ppaction://media"/>
            <a:extLst>
              <a:ext uri="{FF2B5EF4-FFF2-40B4-BE49-F238E27FC236}">
                <a16:creationId xmlns:a16="http://schemas.microsoft.com/office/drawing/2014/main" id="{2C6900B6-B8F2-EE0A-DCD7-F02E93AA15C3}"/>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836400" y="6502400"/>
            <a:ext cx="203200" cy="2032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38067"/>
    </mc:Choice>
    <mc:Fallback xmlns="">
      <p:transition spd="slow" advTm="3806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4"/>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THREATS MATRIX</a:t>
            </a:r>
            <a:endParaRPr dirty="0"/>
          </a:p>
        </p:txBody>
      </p:sp>
      <p:graphicFrame>
        <p:nvGraphicFramePr>
          <p:cNvPr id="161" name="Google Shape;161;p4" descr="Alt text required"/>
          <p:cNvGraphicFramePr/>
          <p:nvPr>
            <p:extLst>
              <p:ext uri="{D42A27DB-BD31-4B8C-83A1-F6EECF244321}">
                <p14:modId xmlns:p14="http://schemas.microsoft.com/office/powerpoint/2010/main" val="205965693"/>
              </p:ext>
            </p:extLst>
          </p:nvPr>
        </p:nvGraphicFramePr>
        <p:xfrm>
          <a:off x="2178387" y="1906003"/>
          <a:ext cx="7835225" cy="4510010"/>
        </p:xfrm>
        <a:graphic>
          <a:graphicData uri="http://schemas.openxmlformats.org/drawingml/2006/table">
            <a:tbl>
              <a:tblPr firstRow="1" firstCol="1">
                <a:noFill/>
                <a:tableStyleId>{802198C4-3087-4945-87E3-76CBB3509B7E}</a:tableStyleId>
              </a:tblPr>
              <a:tblGrid>
                <a:gridCol w="4030425">
                  <a:extLst>
                    <a:ext uri="{9D8B030D-6E8A-4147-A177-3AD203B41FA5}">
                      <a16:colId xmlns:a16="http://schemas.microsoft.com/office/drawing/2014/main" val="20000"/>
                    </a:ext>
                  </a:extLst>
                </a:gridCol>
                <a:gridCol w="3804800">
                  <a:extLst>
                    <a:ext uri="{9D8B030D-6E8A-4147-A177-3AD203B41FA5}">
                      <a16:colId xmlns:a16="http://schemas.microsoft.com/office/drawing/2014/main" val="20001"/>
                    </a:ext>
                  </a:extLst>
                </a:gridCol>
              </a:tblGrid>
              <a:tr h="2162175">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chemeClr val="accent3"/>
                          </a:solidFill>
                        </a:rPr>
                        <a:t>Likely</a:t>
                      </a:r>
                      <a:endParaRPr sz="1400" u="none" strike="noStrike" cap="none" dirty="0">
                        <a:solidFill>
                          <a:schemeClr val="accent3"/>
                        </a:solidFill>
                      </a:endParaRPr>
                    </a:p>
                    <a:p>
                      <a:pPr marL="0" marR="0" lvl="0" indent="0" algn="ctr" rtl="0">
                        <a:lnSpc>
                          <a:spcPct val="100000"/>
                        </a:lnSpc>
                        <a:spcBef>
                          <a:spcPts val="0"/>
                        </a:spcBef>
                        <a:spcAft>
                          <a:spcPts val="0"/>
                        </a:spcAft>
                        <a:buClr>
                          <a:srgbClr val="000000"/>
                        </a:buClr>
                        <a:buSzPts val="3600"/>
                        <a:buFont typeface="Arial"/>
                        <a:buNone/>
                      </a:pPr>
                      <a:r>
                        <a:rPr lang="en-US" sz="1200" u="none" strike="noStrike" cap="none" dirty="0">
                          <a:solidFill>
                            <a:schemeClr val="tx1"/>
                          </a:solidFill>
                        </a:rPr>
                        <a:t>There is a high chance of a flaw being introduced that could lead to an exploitable vulnerability.</a:t>
                      </a:r>
                    </a:p>
                    <a:p>
                      <a:pPr marL="0" marR="0" lvl="0" indent="0" algn="ctr" rtl="0">
                        <a:lnSpc>
                          <a:spcPct val="100000"/>
                        </a:lnSpc>
                        <a:spcBef>
                          <a:spcPts val="0"/>
                        </a:spcBef>
                        <a:spcAft>
                          <a:spcPts val="0"/>
                        </a:spcAft>
                        <a:buClr>
                          <a:srgbClr val="000000"/>
                        </a:buClr>
                        <a:buSzPts val="3600"/>
                        <a:buFont typeface="Arial"/>
                        <a:buNone/>
                      </a:pPr>
                      <a:endParaRPr lang="en-US" sz="1400" u="none" strike="noStrike" cap="none" dirty="0">
                        <a:solidFill>
                          <a:schemeClr val="tx1"/>
                        </a:solidFill>
                      </a:endParaRPr>
                    </a:p>
                    <a:p>
                      <a:pPr marL="0" marR="0" lvl="0" indent="0" algn="ctr" rtl="0">
                        <a:lnSpc>
                          <a:spcPct val="100000"/>
                        </a:lnSpc>
                        <a:spcBef>
                          <a:spcPts val="0"/>
                        </a:spcBef>
                        <a:spcAft>
                          <a:spcPts val="0"/>
                        </a:spcAft>
                        <a:buClr>
                          <a:srgbClr val="000000"/>
                        </a:buClr>
                        <a:buSzPts val="3600"/>
                        <a:buFont typeface="Arial"/>
                        <a:buNone/>
                      </a:pPr>
                      <a:r>
                        <a:rPr lang="en-US" sz="1200" u="none" strike="noStrike" cap="none" dirty="0">
                          <a:solidFill>
                            <a:schemeClr val="tx1"/>
                          </a:solidFill>
                        </a:rPr>
                        <a:t>STD-002-CPP</a:t>
                      </a:r>
                    </a:p>
                    <a:p>
                      <a:pPr marL="0" marR="0" lvl="0" indent="0" algn="ctr" defTabSz="914400" rtl="0" eaLnBrk="1" fontAlgn="auto" latinLnBrk="0" hangingPunct="1">
                        <a:lnSpc>
                          <a:spcPct val="100000"/>
                        </a:lnSpc>
                        <a:spcBef>
                          <a:spcPts val="0"/>
                        </a:spcBef>
                        <a:spcAft>
                          <a:spcPts val="0"/>
                        </a:spcAft>
                        <a:buClr>
                          <a:srgbClr val="000000"/>
                        </a:buClr>
                        <a:buSzPts val="3600"/>
                        <a:buFont typeface="Arial"/>
                        <a:buNone/>
                        <a:tabLst/>
                        <a:defRPr/>
                      </a:pPr>
                      <a:r>
                        <a:rPr lang="en-US" sz="1200" u="none" strike="noStrike" cap="none" dirty="0">
                          <a:solidFill>
                            <a:schemeClr val="tx1"/>
                          </a:solidFill>
                        </a:rPr>
                        <a:t>STD-003-CPP</a:t>
                      </a:r>
                    </a:p>
                    <a:p>
                      <a:pPr marL="0" marR="0" lvl="0" indent="0" algn="ctr" defTabSz="914400" rtl="0" eaLnBrk="1" fontAlgn="auto" latinLnBrk="0" hangingPunct="1">
                        <a:lnSpc>
                          <a:spcPct val="100000"/>
                        </a:lnSpc>
                        <a:spcBef>
                          <a:spcPts val="0"/>
                        </a:spcBef>
                        <a:spcAft>
                          <a:spcPts val="0"/>
                        </a:spcAft>
                        <a:buClr>
                          <a:srgbClr val="000000"/>
                        </a:buClr>
                        <a:buSzPts val="3600"/>
                        <a:buFont typeface="Arial"/>
                        <a:buNone/>
                        <a:tabLst/>
                        <a:defRPr/>
                      </a:pPr>
                      <a:r>
                        <a:rPr lang="en-US" sz="1200" u="none" strike="noStrike" cap="none" dirty="0">
                          <a:solidFill>
                            <a:schemeClr val="tx1"/>
                          </a:solidFill>
                        </a:rPr>
                        <a:t>STD-004-CPP</a:t>
                      </a:r>
                    </a:p>
                    <a:p>
                      <a:pPr marL="0" marR="0" lvl="0" indent="0" algn="ctr" defTabSz="914400" rtl="0" eaLnBrk="1" fontAlgn="auto" latinLnBrk="0" hangingPunct="1">
                        <a:lnSpc>
                          <a:spcPct val="100000"/>
                        </a:lnSpc>
                        <a:spcBef>
                          <a:spcPts val="0"/>
                        </a:spcBef>
                        <a:spcAft>
                          <a:spcPts val="0"/>
                        </a:spcAft>
                        <a:buClr>
                          <a:srgbClr val="000000"/>
                        </a:buClr>
                        <a:buSzPts val="3600"/>
                        <a:buFont typeface="Arial"/>
                        <a:buNone/>
                        <a:tabLst/>
                        <a:defRPr/>
                      </a:pPr>
                      <a:r>
                        <a:rPr lang="en-US" sz="1200" u="none" strike="noStrike" cap="none" dirty="0">
                          <a:solidFill>
                            <a:schemeClr val="tx1"/>
                          </a:solidFill>
                        </a:rPr>
                        <a:t>STD-005-CPP</a:t>
                      </a:r>
                    </a:p>
                    <a:p>
                      <a:pPr marL="0" marR="0" lvl="0" indent="0" algn="ctr" defTabSz="914400" rtl="0" eaLnBrk="1" fontAlgn="auto" latinLnBrk="0" hangingPunct="1">
                        <a:lnSpc>
                          <a:spcPct val="100000"/>
                        </a:lnSpc>
                        <a:spcBef>
                          <a:spcPts val="0"/>
                        </a:spcBef>
                        <a:spcAft>
                          <a:spcPts val="0"/>
                        </a:spcAft>
                        <a:buClr>
                          <a:srgbClr val="000000"/>
                        </a:buClr>
                        <a:buSzPts val="3600"/>
                        <a:buFont typeface="Arial"/>
                        <a:buNone/>
                        <a:tabLst/>
                        <a:defRPr/>
                      </a:pPr>
                      <a:r>
                        <a:rPr lang="en-US" sz="1200" u="none" strike="noStrike" cap="none" dirty="0">
                          <a:solidFill>
                            <a:schemeClr val="tx1"/>
                          </a:solidFill>
                        </a:rPr>
                        <a:t>STD-008-CPP</a:t>
                      </a:r>
                    </a:p>
                    <a:p>
                      <a:pPr marL="0" marR="0" lvl="0" indent="0" algn="ctr" defTabSz="914400" rtl="0" eaLnBrk="1" fontAlgn="auto" latinLnBrk="0" hangingPunct="1">
                        <a:lnSpc>
                          <a:spcPct val="100000"/>
                        </a:lnSpc>
                        <a:spcBef>
                          <a:spcPts val="0"/>
                        </a:spcBef>
                        <a:spcAft>
                          <a:spcPts val="0"/>
                        </a:spcAft>
                        <a:buClr>
                          <a:srgbClr val="000000"/>
                        </a:buClr>
                        <a:buSzPts val="3600"/>
                        <a:buFont typeface="Arial"/>
                        <a:buNone/>
                        <a:tabLst/>
                        <a:defRPr/>
                      </a:pPr>
                      <a:r>
                        <a:rPr lang="en-US" sz="1200" u="none" strike="noStrike" cap="none" dirty="0">
                          <a:solidFill>
                            <a:schemeClr val="tx1"/>
                          </a:solidFill>
                        </a:rPr>
                        <a:t>STD-0010-CPP</a:t>
                      </a: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chemeClr val="accent3"/>
                          </a:solidFill>
                        </a:rPr>
                        <a:t>Priority</a:t>
                      </a:r>
                      <a:endParaRPr sz="1400" u="none" strike="noStrike" cap="none" dirty="0">
                        <a:solidFill>
                          <a:schemeClr val="accent3"/>
                        </a:solidFill>
                      </a:endParaRPr>
                    </a:p>
                    <a:p>
                      <a:pPr marL="0" marR="0" lvl="0" indent="0" algn="ctr" rtl="0">
                        <a:lnSpc>
                          <a:spcPct val="100000"/>
                        </a:lnSpc>
                        <a:spcBef>
                          <a:spcPts val="0"/>
                        </a:spcBef>
                        <a:spcAft>
                          <a:spcPts val="0"/>
                        </a:spcAft>
                        <a:buClr>
                          <a:srgbClr val="000000"/>
                        </a:buClr>
                        <a:buSzPts val="3600"/>
                        <a:buFont typeface="Arial"/>
                        <a:buNone/>
                      </a:pPr>
                      <a:r>
                        <a:rPr lang="en-US" sz="1200" u="none" strike="noStrike" cap="none" dirty="0">
                          <a:solidFill>
                            <a:schemeClr val="tx1"/>
                          </a:solidFill>
                        </a:rPr>
                        <a:t>Standards with a high relevancy.</a:t>
                      </a:r>
                    </a:p>
                    <a:p>
                      <a:pPr marL="0" marR="0" lvl="0" indent="0" algn="ctr" defTabSz="914400" rtl="0" eaLnBrk="1" fontAlgn="auto" latinLnBrk="0" hangingPunct="1">
                        <a:lnSpc>
                          <a:spcPct val="100000"/>
                        </a:lnSpc>
                        <a:spcBef>
                          <a:spcPts val="0"/>
                        </a:spcBef>
                        <a:spcAft>
                          <a:spcPts val="0"/>
                        </a:spcAft>
                        <a:buClr>
                          <a:srgbClr val="000000"/>
                        </a:buClr>
                        <a:buSzPts val="3600"/>
                        <a:buFont typeface="Arial"/>
                        <a:buNone/>
                        <a:tabLst/>
                        <a:defRPr/>
                      </a:pPr>
                      <a:endParaRPr lang="en-US" sz="1400" u="none" strike="noStrike" cap="none" dirty="0">
                        <a:solidFill>
                          <a:schemeClr val="tx1"/>
                        </a:solidFill>
                      </a:endParaRPr>
                    </a:p>
                    <a:p>
                      <a:pPr marL="0" marR="0" lvl="0" indent="0" algn="ctr" defTabSz="914400" rtl="0" eaLnBrk="1" fontAlgn="auto" latinLnBrk="0" hangingPunct="1">
                        <a:lnSpc>
                          <a:spcPct val="100000"/>
                        </a:lnSpc>
                        <a:spcBef>
                          <a:spcPts val="0"/>
                        </a:spcBef>
                        <a:spcAft>
                          <a:spcPts val="0"/>
                        </a:spcAft>
                        <a:buClr>
                          <a:srgbClr val="000000"/>
                        </a:buClr>
                        <a:buSzPts val="3600"/>
                        <a:buFont typeface="Arial"/>
                        <a:buNone/>
                        <a:tabLst/>
                        <a:defRPr/>
                      </a:pPr>
                      <a:r>
                        <a:rPr lang="en-US" sz="1200" u="none" strike="noStrike" cap="none" dirty="0">
                          <a:solidFill>
                            <a:schemeClr val="tx1"/>
                          </a:solidFill>
                        </a:rPr>
                        <a:t>STD-003-CPP</a:t>
                      </a:r>
                    </a:p>
                    <a:p>
                      <a:pPr marL="0" marR="0" lvl="0" indent="0" algn="ctr" defTabSz="914400" rtl="0" eaLnBrk="1" fontAlgn="auto" latinLnBrk="0" hangingPunct="1">
                        <a:lnSpc>
                          <a:spcPct val="100000"/>
                        </a:lnSpc>
                        <a:spcBef>
                          <a:spcPts val="0"/>
                        </a:spcBef>
                        <a:spcAft>
                          <a:spcPts val="0"/>
                        </a:spcAft>
                        <a:buClr>
                          <a:srgbClr val="000000"/>
                        </a:buClr>
                        <a:buSzPts val="3600"/>
                        <a:buFont typeface="Arial"/>
                        <a:buNone/>
                        <a:tabLst/>
                        <a:defRPr/>
                      </a:pPr>
                      <a:r>
                        <a:rPr lang="en-US" sz="1200" u="none" strike="noStrike" cap="none" dirty="0">
                          <a:solidFill>
                            <a:schemeClr val="tx1"/>
                          </a:solidFill>
                        </a:rPr>
                        <a:t>STD-004-CPP</a:t>
                      </a:r>
                    </a:p>
                    <a:p>
                      <a:pPr marL="0" marR="0" lvl="0" indent="0" algn="ctr" defTabSz="914400" rtl="0" eaLnBrk="1" fontAlgn="auto" latinLnBrk="0" hangingPunct="1">
                        <a:lnSpc>
                          <a:spcPct val="100000"/>
                        </a:lnSpc>
                        <a:spcBef>
                          <a:spcPts val="0"/>
                        </a:spcBef>
                        <a:spcAft>
                          <a:spcPts val="0"/>
                        </a:spcAft>
                        <a:buClr>
                          <a:srgbClr val="000000"/>
                        </a:buClr>
                        <a:buSzPts val="3600"/>
                        <a:buFont typeface="Arial"/>
                        <a:buNone/>
                        <a:tabLst/>
                        <a:defRPr/>
                      </a:pPr>
                      <a:r>
                        <a:rPr lang="en-US" sz="1200" u="none" strike="noStrike" cap="none" dirty="0">
                          <a:solidFill>
                            <a:schemeClr val="tx1"/>
                          </a:solidFill>
                        </a:rPr>
                        <a:t>STD-005-CPP</a:t>
                      </a:r>
                    </a:p>
                    <a:p>
                      <a:pPr marL="0" marR="0" lvl="0" indent="0" algn="ctr" rtl="0">
                        <a:lnSpc>
                          <a:spcPct val="100000"/>
                        </a:lnSpc>
                        <a:spcBef>
                          <a:spcPts val="0"/>
                        </a:spcBef>
                        <a:spcAft>
                          <a:spcPts val="0"/>
                        </a:spcAft>
                        <a:buClr>
                          <a:srgbClr val="000000"/>
                        </a:buClr>
                        <a:buSzPts val="3600"/>
                        <a:buFont typeface="Arial"/>
                        <a:buNone/>
                      </a:pPr>
                      <a:endParaRPr sz="1400" b="0" u="none" strike="noStrike" cap="none" dirty="0">
                        <a:solidFill>
                          <a:schemeClr val="tx1"/>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extLst>
                  <a:ext uri="{0D108BD9-81ED-4DB2-BD59-A6C34878D82A}">
                    <a16:rowId xmlns:a16="http://schemas.microsoft.com/office/drawing/2014/main" val="10000"/>
                  </a:ext>
                </a:extLst>
              </a:tr>
              <a:tr h="2102120">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chemeClr val="accent3"/>
                          </a:solidFill>
                        </a:rPr>
                        <a:t>Low priority</a:t>
                      </a:r>
                      <a:endParaRPr sz="1400" u="none" strike="noStrike" cap="none" dirty="0">
                        <a:solidFill>
                          <a:schemeClr val="accent3"/>
                        </a:solidFill>
                      </a:endParaRPr>
                    </a:p>
                    <a:p>
                      <a:pPr marL="0" marR="0" lvl="0" indent="0" algn="ctr" rtl="0">
                        <a:lnSpc>
                          <a:spcPct val="100000"/>
                        </a:lnSpc>
                        <a:spcBef>
                          <a:spcPts val="0"/>
                        </a:spcBef>
                        <a:spcAft>
                          <a:spcPts val="0"/>
                        </a:spcAft>
                        <a:buClr>
                          <a:srgbClr val="000000"/>
                        </a:buClr>
                        <a:buSzPts val="3600"/>
                        <a:buFont typeface="Arial"/>
                        <a:buNone/>
                      </a:pPr>
                      <a:r>
                        <a:rPr lang="en-US" sz="1200" u="none" strike="noStrike" cap="none" dirty="0">
                          <a:solidFill>
                            <a:schemeClr val="tx1"/>
                          </a:solidFill>
                        </a:rPr>
                        <a:t>Standards with a low relevancy.</a:t>
                      </a:r>
                    </a:p>
                    <a:p>
                      <a:pPr marL="0" marR="0" lvl="0" indent="0" algn="ctr" rtl="0">
                        <a:lnSpc>
                          <a:spcPct val="100000"/>
                        </a:lnSpc>
                        <a:spcBef>
                          <a:spcPts val="0"/>
                        </a:spcBef>
                        <a:spcAft>
                          <a:spcPts val="0"/>
                        </a:spcAft>
                        <a:buClr>
                          <a:srgbClr val="000000"/>
                        </a:buClr>
                        <a:buSzPts val="3600"/>
                        <a:buFont typeface="Arial"/>
                        <a:buNone/>
                      </a:pPr>
                      <a:endParaRPr lang="en-US" sz="1200" u="none" strike="noStrike" cap="none" dirty="0">
                        <a:solidFill>
                          <a:schemeClr val="tx1"/>
                        </a:solidFill>
                      </a:endParaRPr>
                    </a:p>
                    <a:p>
                      <a:pPr marL="0" marR="0" lvl="0" indent="0" algn="ctr" rtl="0">
                        <a:lnSpc>
                          <a:spcPct val="100000"/>
                        </a:lnSpc>
                        <a:spcBef>
                          <a:spcPts val="0"/>
                        </a:spcBef>
                        <a:spcAft>
                          <a:spcPts val="0"/>
                        </a:spcAft>
                        <a:buClr>
                          <a:srgbClr val="000000"/>
                        </a:buClr>
                        <a:buSzPts val="3600"/>
                        <a:buFont typeface="Arial"/>
                        <a:buNone/>
                      </a:pPr>
                      <a:r>
                        <a:rPr lang="en-US" sz="1200" u="none" strike="noStrike" cap="none" dirty="0">
                          <a:solidFill>
                            <a:schemeClr val="tx1"/>
                          </a:solidFill>
                        </a:rPr>
                        <a:t>STD-001-CPP</a:t>
                      </a:r>
                    </a:p>
                    <a:p>
                      <a:pPr marL="0" marR="0" lvl="0" indent="0" algn="ctr" defTabSz="914400" rtl="0" eaLnBrk="1" fontAlgn="auto" latinLnBrk="0" hangingPunct="1">
                        <a:lnSpc>
                          <a:spcPct val="100000"/>
                        </a:lnSpc>
                        <a:spcBef>
                          <a:spcPts val="0"/>
                        </a:spcBef>
                        <a:spcAft>
                          <a:spcPts val="0"/>
                        </a:spcAft>
                        <a:buClr>
                          <a:srgbClr val="000000"/>
                        </a:buClr>
                        <a:buSzPts val="3600"/>
                        <a:buFont typeface="Arial"/>
                        <a:buNone/>
                        <a:tabLst/>
                        <a:defRPr/>
                      </a:pPr>
                      <a:r>
                        <a:rPr lang="en-US" sz="1200" u="none" strike="noStrike" cap="none" dirty="0">
                          <a:solidFill>
                            <a:schemeClr val="tx1"/>
                          </a:solidFill>
                        </a:rPr>
                        <a:t>STD-006-CPP</a:t>
                      </a:r>
                    </a:p>
                    <a:p>
                      <a:pPr marL="0" marR="0" lvl="0" indent="0" algn="ctr" defTabSz="914400" rtl="0" eaLnBrk="1" fontAlgn="auto" latinLnBrk="0" hangingPunct="1">
                        <a:lnSpc>
                          <a:spcPct val="100000"/>
                        </a:lnSpc>
                        <a:spcBef>
                          <a:spcPts val="0"/>
                        </a:spcBef>
                        <a:spcAft>
                          <a:spcPts val="0"/>
                        </a:spcAft>
                        <a:buClr>
                          <a:srgbClr val="000000"/>
                        </a:buClr>
                        <a:buSzPts val="3600"/>
                        <a:buFont typeface="Arial"/>
                        <a:buNone/>
                        <a:tabLst/>
                        <a:defRPr/>
                      </a:pPr>
                      <a:r>
                        <a:rPr lang="en-US" sz="1200" u="none" strike="noStrike" cap="none" dirty="0">
                          <a:solidFill>
                            <a:schemeClr val="tx1"/>
                          </a:solidFill>
                        </a:rPr>
                        <a:t>STD-007-CPP</a:t>
                      </a:r>
                    </a:p>
                    <a:p>
                      <a:pPr marL="0" marR="0" lvl="0" indent="0" algn="ctr" defTabSz="914400" rtl="0" eaLnBrk="1" fontAlgn="auto" latinLnBrk="0" hangingPunct="1">
                        <a:lnSpc>
                          <a:spcPct val="100000"/>
                        </a:lnSpc>
                        <a:spcBef>
                          <a:spcPts val="0"/>
                        </a:spcBef>
                        <a:spcAft>
                          <a:spcPts val="0"/>
                        </a:spcAft>
                        <a:buClr>
                          <a:srgbClr val="000000"/>
                        </a:buClr>
                        <a:buSzPts val="3600"/>
                        <a:buFont typeface="Arial"/>
                        <a:buNone/>
                        <a:tabLst/>
                        <a:defRPr/>
                      </a:pPr>
                      <a:r>
                        <a:rPr lang="en-US" sz="1200" u="none" strike="noStrike" cap="none" dirty="0">
                          <a:solidFill>
                            <a:schemeClr val="tx1"/>
                          </a:solidFill>
                        </a:rPr>
                        <a:t>STD-009-CPP</a:t>
                      </a:r>
                    </a:p>
                    <a:p>
                      <a:pPr marL="0" marR="0" lvl="0" indent="0" algn="ctr" rtl="0">
                        <a:lnSpc>
                          <a:spcPct val="100000"/>
                        </a:lnSpc>
                        <a:spcBef>
                          <a:spcPts val="0"/>
                        </a:spcBef>
                        <a:spcAft>
                          <a:spcPts val="0"/>
                        </a:spcAft>
                        <a:buClr>
                          <a:srgbClr val="000000"/>
                        </a:buClr>
                        <a:buSzPts val="3600"/>
                        <a:buFont typeface="Arial"/>
                        <a:buNone/>
                      </a:pPr>
                      <a:endParaRPr lang="en-US" sz="1400" u="none" strike="noStrike" cap="none" dirty="0">
                        <a:solidFill>
                          <a:schemeClr val="tx1"/>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chemeClr val="accent3"/>
                          </a:solidFill>
                        </a:rPr>
                        <a:t>Unlikely</a:t>
                      </a:r>
                      <a:endParaRPr sz="1400" u="none" strike="noStrike" cap="none" dirty="0">
                        <a:solidFill>
                          <a:schemeClr val="accent3"/>
                        </a:solidFill>
                      </a:endParaRPr>
                    </a:p>
                    <a:p>
                      <a:pPr marL="0" marR="0" lvl="0" indent="0" algn="ctr" rtl="0">
                        <a:lnSpc>
                          <a:spcPct val="100000"/>
                        </a:lnSpc>
                        <a:spcBef>
                          <a:spcPts val="0"/>
                        </a:spcBef>
                        <a:spcAft>
                          <a:spcPts val="0"/>
                        </a:spcAft>
                        <a:buClr>
                          <a:srgbClr val="000000"/>
                        </a:buClr>
                        <a:buSzPts val="3600"/>
                        <a:buFont typeface="Arial"/>
                        <a:buNone/>
                      </a:pPr>
                      <a:r>
                        <a:rPr lang="en-US" sz="1200" u="none" strike="noStrike" cap="none" dirty="0">
                          <a:solidFill>
                            <a:schemeClr val="tx1"/>
                          </a:solidFill>
                        </a:rPr>
                        <a:t>There is a low chance of a flaw being introduced that could lead to an exploitable vulnerability.</a:t>
                      </a:r>
                    </a:p>
                    <a:p>
                      <a:pPr marL="0" marR="0" lvl="0" indent="0" algn="ctr" rtl="0">
                        <a:lnSpc>
                          <a:spcPct val="100000"/>
                        </a:lnSpc>
                        <a:spcBef>
                          <a:spcPts val="0"/>
                        </a:spcBef>
                        <a:spcAft>
                          <a:spcPts val="0"/>
                        </a:spcAft>
                        <a:buClr>
                          <a:srgbClr val="000000"/>
                        </a:buClr>
                        <a:buSzPts val="3600"/>
                        <a:buFont typeface="Arial"/>
                        <a:buNone/>
                      </a:pPr>
                      <a:endParaRPr lang="en-US" sz="1200" u="none" strike="noStrike" cap="none" dirty="0">
                        <a:solidFill>
                          <a:schemeClr val="tx1"/>
                        </a:solidFill>
                      </a:endParaRPr>
                    </a:p>
                    <a:p>
                      <a:pPr marL="0" marR="0" lvl="0" indent="0" algn="ctr" defTabSz="914400" rtl="0" eaLnBrk="1" fontAlgn="auto" latinLnBrk="0" hangingPunct="1">
                        <a:lnSpc>
                          <a:spcPct val="100000"/>
                        </a:lnSpc>
                        <a:spcBef>
                          <a:spcPts val="0"/>
                        </a:spcBef>
                        <a:spcAft>
                          <a:spcPts val="0"/>
                        </a:spcAft>
                        <a:buClr>
                          <a:srgbClr val="000000"/>
                        </a:buClr>
                        <a:buSzPts val="3600"/>
                        <a:buFont typeface="Arial"/>
                        <a:buNone/>
                        <a:tabLst/>
                        <a:defRPr/>
                      </a:pPr>
                      <a:r>
                        <a:rPr lang="en-US" sz="1200" u="none" strike="noStrike" cap="none" dirty="0">
                          <a:solidFill>
                            <a:schemeClr val="tx1"/>
                          </a:solidFill>
                        </a:rPr>
                        <a:t>STD-001-CPP</a:t>
                      </a:r>
                    </a:p>
                    <a:p>
                      <a:pPr marL="0" marR="0" lvl="0" indent="0" algn="ctr" defTabSz="914400" rtl="0" eaLnBrk="1" fontAlgn="auto" latinLnBrk="0" hangingPunct="1">
                        <a:lnSpc>
                          <a:spcPct val="100000"/>
                        </a:lnSpc>
                        <a:spcBef>
                          <a:spcPts val="0"/>
                        </a:spcBef>
                        <a:spcAft>
                          <a:spcPts val="0"/>
                        </a:spcAft>
                        <a:buClr>
                          <a:srgbClr val="000000"/>
                        </a:buClr>
                        <a:buSzPts val="3600"/>
                        <a:buFont typeface="Arial"/>
                        <a:buNone/>
                        <a:tabLst/>
                        <a:defRPr/>
                      </a:pPr>
                      <a:r>
                        <a:rPr lang="en-US" sz="1200" u="none" strike="noStrike" cap="none" dirty="0">
                          <a:solidFill>
                            <a:schemeClr val="tx1"/>
                          </a:solidFill>
                        </a:rPr>
                        <a:t>STD-006-CPP</a:t>
                      </a:r>
                    </a:p>
                    <a:p>
                      <a:pPr marL="0" marR="0" lvl="0" indent="0" algn="ctr" defTabSz="914400" rtl="0" eaLnBrk="1" fontAlgn="auto" latinLnBrk="0" hangingPunct="1">
                        <a:lnSpc>
                          <a:spcPct val="100000"/>
                        </a:lnSpc>
                        <a:spcBef>
                          <a:spcPts val="0"/>
                        </a:spcBef>
                        <a:spcAft>
                          <a:spcPts val="0"/>
                        </a:spcAft>
                        <a:buClr>
                          <a:srgbClr val="000000"/>
                        </a:buClr>
                        <a:buSzPts val="3600"/>
                        <a:buFont typeface="Arial"/>
                        <a:buNone/>
                        <a:tabLst/>
                        <a:defRPr/>
                      </a:pPr>
                      <a:r>
                        <a:rPr lang="en-US" sz="1200" u="none" strike="noStrike" cap="none" dirty="0">
                          <a:solidFill>
                            <a:schemeClr val="tx1"/>
                          </a:solidFill>
                        </a:rPr>
                        <a:t>STD-009-CPP</a:t>
                      </a:r>
                    </a:p>
                    <a:p>
                      <a:pPr marL="0" marR="0" lvl="0" indent="0" algn="ctr" rtl="0">
                        <a:lnSpc>
                          <a:spcPct val="100000"/>
                        </a:lnSpc>
                        <a:spcBef>
                          <a:spcPts val="0"/>
                        </a:spcBef>
                        <a:spcAft>
                          <a:spcPts val="0"/>
                        </a:spcAft>
                        <a:buClr>
                          <a:srgbClr val="000000"/>
                        </a:buClr>
                        <a:buSzPts val="3600"/>
                        <a:buFont typeface="Arial"/>
                        <a:buNone/>
                      </a:pPr>
                      <a:endParaRPr sz="1400" u="none" strike="noStrike" cap="none" dirty="0">
                        <a:solidFill>
                          <a:schemeClr val="tx1"/>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extLst>
                  <a:ext uri="{0D108BD9-81ED-4DB2-BD59-A6C34878D82A}">
                    <a16:rowId xmlns:a16="http://schemas.microsoft.com/office/drawing/2014/main" val="10001"/>
                  </a:ext>
                </a:extLst>
              </a:tr>
            </a:tbl>
          </a:graphicData>
        </a:graphic>
      </p:graphicFrame>
      <p:pic>
        <p:nvPicPr>
          <p:cNvPr id="162" name="Google Shape;162;p4"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5" name="Audio 4">
            <a:hlinkClick r:id="" action="ppaction://media"/>
            <a:extLst>
              <a:ext uri="{FF2B5EF4-FFF2-40B4-BE49-F238E27FC236}">
                <a16:creationId xmlns:a16="http://schemas.microsoft.com/office/drawing/2014/main" id="{BB40CFB5-149E-8CE6-8893-16E805E69204}"/>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836400" y="6502400"/>
            <a:ext cx="203200" cy="2032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17984"/>
    </mc:Choice>
    <mc:Fallback xmlns="">
      <p:transition spd="slow" advTm="1798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5"/>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10 PRINCIPLES</a:t>
            </a:r>
            <a:endParaRPr/>
          </a:p>
        </p:txBody>
      </p:sp>
      <p:pic>
        <p:nvPicPr>
          <p:cNvPr id="169" name="Google Shape;169;p5"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graphicFrame>
        <p:nvGraphicFramePr>
          <p:cNvPr id="2" name="Table 2">
            <a:extLst>
              <a:ext uri="{FF2B5EF4-FFF2-40B4-BE49-F238E27FC236}">
                <a16:creationId xmlns:a16="http://schemas.microsoft.com/office/drawing/2014/main" id="{7BEB1AB0-CECA-85DE-F716-9A31E9D6B254}"/>
              </a:ext>
            </a:extLst>
          </p:cNvPr>
          <p:cNvGraphicFramePr>
            <a:graphicFrameLocks noGrp="1"/>
          </p:cNvGraphicFramePr>
          <p:nvPr>
            <p:extLst>
              <p:ext uri="{D42A27DB-BD31-4B8C-83A1-F6EECF244321}">
                <p14:modId xmlns:p14="http://schemas.microsoft.com/office/powerpoint/2010/main" val="3479892218"/>
              </p:ext>
            </p:extLst>
          </p:nvPr>
        </p:nvGraphicFramePr>
        <p:xfrm>
          <a:off x="685800" y="1936699"/>
          <a:ext cx="10183304" cy="4373880"/>
        </p:xfrm>
        <a:graphic>
          <a:graphicData uri="http://schemas.openxmlformats.org/drawingml/2006/table">
            <a:tbl>
              <a:tblPr firstRow="1" bandRow="1">
                <a:tableStyleId>{802198C4-3087-4945-87E3-76CBB3509B7E}</a:tableStyleId>
              </a:tblPr>
              <a:tblGrid>
                <a:gridCol w="3903001">
                  <a:extLst>
                    <a:ext uri="{9D8B030D-6E8A-4147-A177-3AD203B41FA5}">
                      <a16:colId xmlns:a16="http://schemas.microsoft.com/office/drawing/2014/main" val="574839336"/>
                    </a:ext>
                  </a:extLst>
                </a:gridCol>
                <a:gridCol w="6280303">
                  <a:extLst>
                    <a:ext uri="{9D8B030D-6E8A-4147-A177-3AD203B41FA5}">
                      <a16:colId xmlns:a16="http://schemas.microsoft.com/office/drawing/2014/main" val="2141451874"/>
                    </a:ext>
                  </a:extLst>
                </a:gridCol>
              </a:tblGrid>
              <a:tr h="370840">
                <a:tc>
                  <a:txBody>
                    <a:bodyPr/>
                    <a:lstStyle/>
                    <a:p>
                      <a:r>
                        <a:rPr lang="en-US" b="1" dirty="0"/>
                        <a:t>Principle</a:t>
                      </a:r>
                    </a:p>
                  </a:txBody>
                  <a:tcPr>
                    <a:solidFill>
                      <a:schemeClr val="accent3">
                        <a:lumMod val="60000"/>
                        <a:lumOff val="40000"/>
                      </a:schemeClr>
                    </a:solidFill>
                  </a:tcPr>
                </a:tc>
                <a:tc>
                  <a:txBody>
                    <a:bodyPr/>
                    <a:lstStyle/>
                    <a:p>
                      <a:r>
                        <a:rPr lang="en-US" b="1" dirty="0"/>
                        <a:t>Applicable Standards</a:t>
                      </a:r>
                    </a:p>
                  </a:txBody>
                  <a:tcPr>
                    <a:solidFill>
                      <a:schemeClr val="accent3">
                        <a:lumMod val="60000"/>
                        <a:lumOff val="40000"/>
                      </a:schemeClr>
                    </a:solidFill>
                  </a:tcPr>
                </a:tc>
                <a:extLst>
                  <a:ext uri="{0D108BD9-81ED-4DB2-BD59-A6C34878D82A}">
                    <a16:rowId xmlns:a16="http://schemas.microsoft.com/office/drawing/2014/main" val="264738897"/>
                  </a:ext>
                </a:extLst>
              </a:tr>
              <a:tr h="37084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solidFill>
                            <a:schemeClr val="bg1"/>
                          </a:solidFill>
                        </a:rPr>
                        <a:t>Validate Input Data</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solidFill>
                            <a:schemeClr val="bg1"/>
                          </a:solidFill>
                        </a:rPr>
                        <a:t>STD-001-CPP, STD-002-CPP, STD-003-CPP, STD-004-CPP, STD-008-CPP</a:t>
                      </a:r>
                    </a:p>
                  </a:txBody>
                  <a:tcPr/>
                </a:tc>
                <a:extLst>
                  <a:ext uri="{0D108BD9-81ED-4DB2-BD59-A6C34878D82A}">
                    <a16:rowId xmlns:a16="http://schemas.microsoft.com/office/drawing/2014/main" val="3694585138"/>
                  </a:ext>
                </a:extLst>
              </a:tr>
              <a:tr h="37084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solidFill>
                            <a:schemeClr val="bg1"/>
                          </a:solidFill>
                        </a:rPr>
                        <a:t>Heed Compiler Warnings</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solidFill>
                            <a:schemeClr val="bg1"/>
                          </a:solidFill>
                        </a:rPr>
                        <a:t>STD-001-CPP, STD-006-CPP, STD-007-CPP</a:t>
                      </a:r>
                    </a:p>
                  </a:txBody>
                  <a:tcPr/>
                </a:tc>
                <a:extLst>
                  <a:ext uri="{0D108BD9-81ED-4DB2-BD59-A6C34878D82A}">
                    <a16:rowId xmlns:a16="http://schemas.microsoft.com/office/drawing/2014/main" val="3869819838"/>
                  </a:ext>
                </a:extLst>
              </a:tr>
              <a:tr h="37084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solidFill>
                            <a:schemeClr val="bg1"/>
                          </a:solidFill>
                        </a:rPr>
                        <a:t>Architect and Design for Security  Policies</a:t>
                      </a:r>
                    </a:p>
                  </a:txBody>
                  <a:tcPr/>
                </a:tc>
                <a:tc>
                  <a:txBody>
                    <a:bodyPr/>
                    <a:lstStyle/>
                    <a:p>
                      <a:r>
                        <a:rPr lang="en-US" dirty="0">
                          <a:solidFill>
                            <a:schemeClr val="bg1"/>
                          </a:solidFill>
                        </a:rPr>
                        <a:t>STD-004-CPP, STD-009-CPP</a:t>
                      </a:r>
                      <a:endParaRPr lang="en-US" dirty="0"/>
                    </a:p>
                  </a:txBody>
                  <a:tcPr/>
                </a:tc>
                <a:extLst>
                  <a:ext uri="{0D108BD9-81ED-4DB2-BD59-A6C34878D82A}">
                    <a16:rowId xmlns:a16="http://schemas.microsoft.com/office/drawing/2014/main" val="1527701619"/>
                  </a:ext>
                </a:extLst>
              </a:tr>
              <a:tr h="37084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solidFill>
                            <a:schemeClr val="bg1"/>
                          </a:solidFill>
                        </a:rPr>
                        <a:t>Keep it Simple</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solidFill>
                            <a:schemeClr val="bg1"/>
                          </a:solidFill>
                        </a:rPr>
                        <a:t>STD-001-CPP, STD-005-CPP, STD-008-CPP, STD-010-CPP</a:t>
                      </a:r>
                    </a:p>
                  </a:txBody>
                  <a:tcPr/>
                </a:tc>
                <a:extLst>
                  <a:ext uri="{0D108BD9-81ED-4DB2-BD59-A6C34878D82A}">
                    <a16:rowId xmlns:a16="http://schemas.microsoft.com/office/drawing/2014/main" val="2242064568"/>
                  </a:ext>
                </a:extLst>
              </a:tr>
              <a:tr h="37084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solidFill>
                            <a:schemeClr val="bg1"/>
                          </a:solidFill>
                        </a:rPr>
                        <a:t>Default Deny</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solidFill>
                            <a:schemeClr val="bg1"/>
                          </a:solidFill>
                        </a:rPr>
                        <a:t>STD-001-CPP, STD-003-CPP, STD-004-CPP, STD-008-CPP, STD-009-CPP</a:t>
                      </a:r>
                    </a:p>
                  </a:txBody>
                  <a:tcPr/>
                </a:tc>
                <a:extLst>
                  <a:ext uri="{0D108BD9-81ED-4DB2-BD59-A6C34878D82A}">
                    <a16:rowId xmlns:a16="http://schemas.microsoft.com/office/drawing/2014/main" val="2539493957"/>
                  </a:ext>
                </a:extLst>
              </a:tr>
              <a:tr h="37084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solidFill>
                            <a:schemeClr val="bg1"/>
                          </a:solidFill>
                        </a:rPr>
                        <a:t>Adhere to the Principle of  Least Privilege</a:t>
                      </a:r>
                    </a:p>
                  </a:txBody>
                  <a:tcPr/>
                </a:tc>
                <a:tc>
                  <a:txBody>
                    <a:bodyPr/>
                    <a:lstStyle/>
                    <a:p>
                      <a:r>
                        <a:rPr lang="en-US" dirty="0">
                          <a:solidFill>
                            <a:schemeClr val="bg1"/>
                          </a:solidFill>
                        </a:rPr>
                        <a:t>STD-004-CPP, STD-009-CPP</a:t>
                      </a:r>
                      <a:endParaRPr lang="en-US" dirty="0"/>
                    </a:p>
                  </a:txBody>
                  <a:tcPr/>
                </a:tc>
                <a:extLst>
                  <a:ext uri="{0D108BD9-81ED-4DB2-BD59-A6C34878D82A}">
                    <a16:rowId xmlns:a16="http://schemas.microsoft.com/office/drawing/2014/main" val="1949149972"/>
                  </a:ext>
                </a:extLst>
              </a:tr>
              <a:tr h="37084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solidFill>
                            <a:schemeClr val="bg1"/>
                          </a:solidFill>
                        </a:rPr>
                        <a:t>Sanitize Data Sent to Other Systems</a:t>
                      </a:r>
                    </a:p>
                  </a:txBody>
                  <a:tcPr/>
                </a:tc>
                <a:tc>
                  <a:txBody>
                    <a:bodyPr/>
                    <a:lstStyle/>
                    <a:p>
                      <a:r>
                        <a:rPr lang="en-US" dirty="0">
                          <a:solidFill>
                            <a:schemeClr val="bg1"/>
                          </a:solidFill>
                        </a:rPr>
                        <a:t>STD-004-CPP, STD-010-CPP</a:t>
                      </a:r>
                      <a:endParaRPr lang="en-US" dirty="0"/>
                    </a:p>
                  </a:txBody>
                  <a:tcPr/>
                </a:tc>
                <a:extLst>
                  <a:ext uri="{0D108BD9-81ED-4DB2-BD59-A6C34878D82A}">
                    <a16:rowId xmlns:a16="http://schemas.microsoft.com/office/drawing/2014/main" val="1875265656"/>
                  </a:ext>
                </a:extLst>
              </a:tr>
              <a:tr h="37084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solidFill>
                            <a:schemeClr val="bg1"/>
                          </a:solidFill>
                        </a:rPr>
                        <a:t>Practice Defense in Depth</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solidFill>
                            <a:schemeClr val="bg1"/>
                          </a:solidFill>
                        </a:rPr>
                        <a:t>STD-001-CPP, STD-002-CPP, STD-003-CPP, STD-005-CPP, STD-006-CPP, STD-007-CPP, STD-009-CPP</a:t>
                      </a:r>
                    </a:p>
                  </a:txBody>
                  <a:tcPr/>
                </a:tc>
                <a:extLst>
                  <a:ext uri="{0D108BD9-81ED-4DB2-BD59-A6C34878D82A}">
                    <a16:rowId xmlns:a16="http://schemas.microsoft.com/office/drawing/2014/main" val="1598746665"/>
                  </a:ext>
                </a:extLst>
              </a:tr>
              <a:tr h="37084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solidFill>
                            <a:schemeClr val="bg1"/>
                          </a:solidFill>
                        </a:rPr>
                        <a:t>Use Effective Quality Assurance Techniques</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solidFill>
                            <a:schemeClr val="bg1"/>
                          </a:solidFill>
                        </a:rPr>
                        <a:t>STD-002-CPP, STD-003-CPP, STD-005-CPP, STD-006-CPP, STD-007-CPP, STD-010-CPP</a:t>
                      </a:r>
                    </a:p>
                  </a:txBody>
                  <a:tcPr/>
                </a:tc>
                <a:extLst>
                  <a:ext uri="{0D108BD9-81ED-4DB2-BD59-A6C34878D82A}">
                    <a16:rowId xmlns:a16="http://schemas.microsoft.com/office/drawing/2014/main" val="2733527315"/>
                  </a:ext>
                </a:extLst>
              </a:tr>
              <a:tr h="37084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solidFill>
                            <a:schemeClr val="bg1"/>
                          </a:solidFill>
                        </a:rPr>
                        <a:t>Adopt a Secure Coding Standard</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solidFill>
                            <a:schemeClr val="bg1"/>
                          </a:solidFill>
                        </a:rPr>
                        <a:t>STD-001-CPP, STD-002-CPP, STD-003-CPP, STD-004-CPP</a:t>
                      </a:r>
                    </a:p>
                  </a:txBody>
                  <a:tcPr/>
                </a:tc>
                <a:extLst>
                  <a:ext uri="{0D108BD9-81ED-4DB2-BD59-A6C34878D82A}">
                    <a16:rowId xmlns:a16="http://schemas.microsoft.com/office/drawing/2014/main" val="418413115"/>
                  </a:ext>
                </a:extLst>
              </a:tr>
            </a:tbl>
          </a:graphicData>
        </a:graphic>
      </p:graphicFrame>
      <p:pic>
        <p:nvPicPr>
          <p:cNvPr id="3" name="Audio 2">
            <a:hlinkClick r:id="" action="ppaction://media"/>
            <a:extLst>
              <a:ext uri="{FF2B5EF4-FFF2-40B4-BE49-F238E27FC236}">
                <a16:creationId xmlns:a16="http://schemas.microsoft.com/office/drawing/2014/main" id="{0D844767-243D-6BA5-09A4-E7565BF33771}"/>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836400" y="6502400"/>
            <a:ext cx="203200" cy="2032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32401"/>
    </mc:Choice>
    <mc:Fallback xmlns="">
      <p:transition spd="slow" advTm="324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6"/>
          <p:cNvSpPr txBox="1">
            <a:spLocks noGrp="1"/>
          </p:cNvSpPr>
          <p:nvPr>
            <p:ph type="title"/>
          </p:nvPr>
        </p:nvSpPr>
        <p:spPr>
          <a:xfrm>
            <a:off x="5648324" y="764373"/>
            <a:ext cx="5857875"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CODING STANDARDS</a:t>
            </a:r>
            <a:endParaRPr dirty="0"/>
          </a:p>
        </p:txBody>
      </p:sp>
      <p:pic>
        <p:nvPicPr>
          <p:cNvPr id="176" name="Google Shape;176;p6"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graphicFrame>
        <p:nvGraphicFramePr>
          <p:cNvPr id="2" name="Table 2">
            <a:extLst>
              <a:ext uri="{FF2B5EF4-FFF2-40B4-BE49-F238E27FC236}">
                <a16:creationId xmlns:a16="http://schemas.microsoft.com/office/drawing/2014/main" id="{E8613454-59B9-AE7D-A52A-7AB12E49B7CE}"/>
              </a:ext>
            </a:extLst>
          </p:cNvPr>
          <p:cNvGraphicFramePr>
            <a:graphicFrameLocks noGrp="1"/>
          </p:cNvGraphicFramePr>
          <p:nvPr>
            <p:extLst>
              <p:ext uri="{D42A27DB-BD31-4B8C-83A1-F6EECF244321}">
                <p14:modId xmlns:p14="http://schemas.microsoft.com/office/powerpoint/2010/main" val="294365304"/>
              </p:ext>
            </p:extLst>
          </p:nvPr>
        </p:nvGraphicFramePr>
        <p:xfrm>
          <a:off x="933450" y="2188561"/>
          <a:ext cx="10048875" cy="4209364"/>
        </p:xfrm>
        <a:graphic>
          <a:graphicData uri="http://schemas.openxmlformats.org/drawingml/2006/table">
            <a:tbl>
              <a:tblPr firstRow="1" bandRow="1">
                <a:tableStyleId>{802198C4-3087-4945-87E3-76CBB3509B7E}</a:tableStyleId>
              </a:tblPr>
              <a:tblGrid>
                <a:gridCol w="971550">
                  <a:extLst>
                    <a:ext uri="{9D8B030D-6E8A-4147-A177-3AD203B41FA5}">
                      <a16:colId xmlns:a16="http://schemas.microsoft.com/office/drawing/2014/main" val="2713576423"/>
                    </a:ext>
                  </a:extLst>
                </a:gridCol>
                <a:gridCol w="1419225">
                  <a:extLst>
                    <a:ext uri="{9D8B030D-6E8A-4147-A177-3AD203B41FA5}">
                      <a16:colId xmlns:a16="http://schemas.microsoft.com/office/drawing/2014/main" val="3487469278"/>
                    </a:ext>
                  </a:extLst>
                </a:gridCol>
                <a:gridCol w="7658100">
                  <a:extLst>
                    <a:ext uri="{9D8B030D-6E8A-4147-A177-3AD203B41FA5}">
                      <a16:colId xmlns:a16="http://schemas.microsoft.com/office/drawing/2014/main" val="3934025614"/>
                    </a:ext>
                  </a:extLst>
                </a:gridCol>
              </a:tblGrid>
              <a:tr h="529874">
                <a:tc>
                  <a:txBody>
                    <a:bodyPr/>
                    <a:lstStyle/>
                    <a:p>
                      <a:r>
                        <a:rPr lang="en-US" b="1" dirty="0">
                          <a:solidFill>
                            <a:schemeClr val="tx1"/>
                          </a:solidFill>
                        </a:rPr>
                        <a:t>Priority Level</a:t>
                      </a:r>
                    </a:p>
                  </a:txBody>
                  <a:tcPr>
                    <a:solidFill>
                      <a:schemeClr val="accent3">
                        <a:lumMod val="60000"/>
                        <a:lumOff val="40000"/>
                      </a:schemeClr>
                    </a:solidFill>
                  </a:tcPr>
                </a:tc>
                <a:tc>
                  <a:txBody>
                    <a:bodyPr/>
                    <a:lstStyle/>
                    <a:p>
                      <a:r>
                        <a:rPr lang="en-US" b="1" dirty="0"/>
                        <a:t>Label</a:t>
                      </a:r>
                    </a:p>
                  </a:txBody>
                  <a:tcPr>
                    <a:solidFill>
                      <a:schemeClr val="accent3">
                        <a:lumMod val="60000"/>
                        <a:lumOff val="40000"/>
                      </a:schemeClr>
                    </a:solidFill>
                  </a:tcPr>
                </a:tc>
                <a:tc>
                  <a:txBody>
                    <a:bodyPr/>
                    <a:lstStyle/>
                    <a:p>
                      <a:r>
                        <a:rPr lang="en-US" b="1" dirty="0"/>
                        <a:t>Name of Standard</a:t>
                      </a:r>
                    </a:p>
                  </a:txBody>
                  <a:tcPr>
                    <a:solidFill>
                      <a:schemeClr val="accent3">
                        <a:lumMod val="60000"/>
                        <a:lumOff val="40000"/>
                      </a:schemeClr>
                    </a:solidFill>
                  </a:tcPr>
                </a:tc>
                <a:extLst>
                  <a:ext uri="{0D108BD9-81ED-4DB2-BD59-A6C34878D82A}">
                    <a16:rowId xmlns:a16="http://schemas.microsoft.com/office/drawing/2014/main" val="4254839318"/>
                  </a:ext>
                </a:extLst>
              </a:tr>
              <a:tr h="367949">
                <a:tc>
                  <a:txBody>
                    <a:bodyPr/>
                    <a:lstStyle/>
                    <a:p>
                      <a:r>
                        <a:rPr lang="en-US" dirty="0">
                          <a:solidFill>
                            <a:schemeClr val="bg1"/>
                          </a:solidFill>
                        </a:rPr>
                        <a:t>5</a:t>
                      </a:r>
                    </a:p>
                  </a:txBody>
                  <a:tcPr/>
                </a:tc>
                <a:tc>
                  <a:txBody>
                    <a:bodyPr/>
                    <a:lstStyle/>
                    <a:p>
                      <a:r>
                        <a:rPr lang="en-US" sz="1400" dirty="0">
                          <a:solidFill>
                            <a:schemeClr val="bg1"/>
                          </a:solidFill>
                        </a:rPr>
                        <a:t>STD-008-CPP</a:t>
                      </a:r>
                      <a:endParaRPr lang="en-US" dirty="0">
                        <a:solidFill>
                          <a:schemeClr val="bg1"/>
                        </a:solidFill>
                      </a:endParaRPr>
                    </a:p>
                  </a:txBody>
                  <a:tcPr/>
                </a:tc>
                <a:tc>
                  <a:txBody>
                    <a:bodyPr/>
                    <a:lstStyle/>
                    <a:p>
                      <a:r>
                        <a:rPr lang="en-US" dirty="0">
                          <a:solidFill>
                            <a:schemeClr val="bg1"/>
                          </a:solidFill>
                        </a:rPr>
                        <a:t>Guarantee that container indices and iterators are within the valid range</a:t>
                      </a:r>
                    </a:p>
                  </a:txBody>
                  <a:tcPr/>
                </a:tc>
                <a:extLst>
                  <a:ext uri="{0D108BD9-81ED-4DB2-BD59-A6C34878D82A}">
                    <a16:rowId xmlns:a16="http://schemas.microsoft.com/office/drawing/2014/main" val="2898339470"/>
                  </a:ext>
                </a:extLst>
              </a:tr>
              <a:tr h="367949">
                <a:tc>
                  <a:txBody>
                    <a:bodyPr/>
                    <a:lstStyle/>
                    <a:p>
                      <a:r>
                        <a:rPr lang="en-US" dirty="0">
                          <a:solidFill>
                            <a:schemeClr val="bg1"/>
                          </a:solidFill>
                        </a:rPr>
                        <a:t>5</a:t>
                      </a:r>
                    </a:p>
                  </a:txBody>
                  <a:tcPr/>
                </a:tc>
                <a:tc>
                  <a:txBody>
                    <a:bodyPr/>
                    <a:lstStyle/>
                    <a:p>
                      <a:r>
                        <a:rPr lang="en-US" sz="1400" dirty="0">
                          <a:solidFill>
                            <a:schemeClr val="bg1"/>
                          </a:solidFill>
                        </a:rPr>
                        <a:t>STD-003-CPP</a:t>
                      </a:r>
                      <a:endParaRPr lang="en-US" dirty="0">
                        <a:solidFill>
                          <a:schemeClr val="bg1"/>
                        </a:solidFill>
                      </a:endParaRPr>
                    </a:p>
                  </a:txBody>
                  <a:tcPr/>
                </a:tc>
                <a:tc>
                  <a:txBody>
                    <a:bodyPr/>
                    <a:lstStyle/>
                    <a:p>
                      <a:r>
                        <a:rPr lang="en-US" dirty="0">
                          <a:solidFill>
                            <a:schemeClr val="bg1"/>
                          </a:solidFill>
                        </a:rPr>
                        <a:t>Guarantee that storage for strings has sufficient space</a:t>
                      </a:r>
                    </a:p>
                  </a:txBody>
                  <a:tcPr/>
                </a:tc>
                <a:extLst>
                  <a:ext uri="{0D108BD9-81ED-4DB2-BD59-A6C34878D82A}">
                    <a16:rowId xmlns:a16="http://schemas.microsoft.com/office/drawing/2014/main" val="3289174875"/>
                  </a:ext>
                </a:extLst>
              </a:tr>
              <a:tr h="367949">
                <a:tc>
                  <a:txBody>
                    <a:bodyPr/>
                    <a:lstStyle/>
                    <a:p>
                      <a:r>
                        <a:rPr lang="en-US" dirty="0">
                          <a:solidFill>
                            <a:schemeClr val="bg1"/>
                          </a:solidFill>
                        </a:rPr>
                        <a:t>5</a:t>
                      </a:r>
                    </a:p>
                  </a:txBody>
                  <a:tcPr/>
                </a:tc>
                <a:tc>
                  <a:txBody>
                    <a:bodyPr/>
                    <a:lstStyle/>
                    <a:p>
                      <a:r>
                        <a:rPr lang="en-US" sz="1400" dirty="0">
                          <a:solidFill>
                            <a:schemeClr val="bg1"/>
                          </a:solidFill>
                        </a:rPr>
                        <a:t>STD-004-CPP</a:t>
                      </a:r>
                      <a:endParaRPr lang="en-US" dirty="0">
                        <a:solidFill>
                          <a:schemeClr val="bg1"/>
                        </a:solidFill>
                      </a:endParaRPr>
                    </a:p>
                  </a:txBody>
                  <a:tcPr/>
                </a:tc>
                <a:tc>
                  <a:txBody>
                    <a:bodyPr/>
                    <a:lstStyle/>
                    <a:p>
                      <a:r>
                        <a:rPr lang="en-US" dirty="0">
                          <a:solidFill>
                            <a:schemeClr val="bg1"/>
                          </a:solidFill>
                        </a:rPr>
                        <a:t>Sanitize all input data</a:t>
                      </a:r>
                    </a:p>
                  </a:txBody>
                  <a:tcPr/>
                </a:tc>
                <a:extLst>
                  <a:ext uri="{0D108BD9-81ED-4DB2-BD59-A6C34878D82A}">
                    <a16:rowId xmlns:a16="http://schemas.microsoft.com/office/drawing/2014/main" val="68187582"/>
                  </a:ext>
                </a:extLst>
              </a:tr>
              <a:tr h="367949">
                <a:tc>
                  <a:txBody>
                    <a:bodyPr/>
                    <a:lstStyle/>
                    <a:p>
                      <a:r>
                        <a:rPr lang="en-US" dirty="0">
                          <a:solidFill>
                            <a:schemeClr val="bg1"/>
                          </a:solidFill>
                        </a:rPr>
                        <a:t>5</a:t>
                      </a:r>
                    </a:p>
                  </a:txBody>
                  <a:tcPr/>
                </a:tc>
                <a:tc>
                  <a:txBody>
                    <a:bodyPr/>
                    <a:lstStyle/>
                    <a:p>
                      <a:r>
                        <a:rPr lang="en-US" sz="1400" dirty="0">
                          <a:solidFill>
                            <a:schemeClr val="bg1"/>
                          </a:solidFill>
                        </a:rPr>
                        <a:t>STD-005-CPP</a:t>
                      </a:r>
                      <a:endParaRPr lang="en-US" dirty="0">
                        <a:solidFill>
                          <a:schemeClr val="bg1"/>
                        </a:solidFill>
                      </a:endParaRPr>
                    </a:p>
                  </a:txBody>
                  <a:tcPr/>
                </a:tc>
                <a:tc>
                  <a:txBody>
                    <a:bodyPr/>
                    <a:lstStyle/>
                    <a:p>
                      <a:r>
                        <a:rPr lang="en-US" dirty="0">
                          <a:solidFill>
                            <a:schemeClr val="bg1"/>
                          </a:solidFill>
                        </a:rPr>
                        <a:t>Do not access dangling pointers</a:t>
                      </a:r>
                    </a:p>
                  </a:txBody>
                  <a:tcPr/>
                </a:tc>
                <a:extLst>
                  <a:ext uri="{0D108BD9-81ED-4DB2-BD59-A6C34878D82A}">
                    <a16:rowId xmlns:a16="http://schemas.microsoft.com/office/drawing/2014/main" val="2312469750"/>
                  </a:ext>
                </a:extLst>
              </a:tr>
              <a:tr h="367949">
                <a:tc>
                  <a:txBody>
                    <a:bodyPr/>
                    <a:lstStyle/>
                    <a:p>
                      <a:r>
                        <a:rPr lang="en-US" dirty="0">
                          <a:solidFill>
                            <a:schemeClr val="bg1"/>
                          </a:solidFill>
                        </a:rPr>
                        <a:t>4</a:t>
                      </a:r>
                    </a:p>
                  </a:txBody>
                  <a:tcPr/>
                </a:tc>
                <a:tc>
                  <a:txBody>
                    <a:bodyPr/>
                    <a:lstStyle/>
                    <a:p>
                      <a:r>
                        <a:rPr lang="en-US" sz="1400" dirty="0">
                          <a:solidFill>
                            <a:schemeClr val="bg1"/>
                          </a:solidFill>
                        </a:rPr>
                        <a:t>STD-002-CPP</a:t>
                      </a:r>
                      <a:endParaRPr lang="en-US" dirty="0">
                        <a:solidFill>
                          <a:schemeClr val="bg1"/>
                        </a:solidFill>
                      </a:endParaRPr>
                    </a:p>
                  </a:txBody>
                  <a:tcPr/>
                </a:tc>
                <a:tc>
                  <a:txBody>
                    <a:bodyPr/>
                    <a:lstStyle/>
                    <a:p>
                      <a:r>
                        <a:rPr lang="en-US" dirty="0">
                          <a:solidFill>
                            <a:schemeClr val="bg1"/>
                          </a:solidFill>
                        </a:rPr>
                        <a:t>Make sure that performing operations with signed integers does not result in overflow</a:t>
                      </a:r>
                    </a:p>
                  </a:txBody>
                  <a:tcPr/>
                </a:tc>
                <a:extLst>
                  <a:ext uri="{0D108BD9-81ED-4DB2-BD59-A6C34878D82A}">
                    <a16:rowId xmlns:a16="http://schemas.microsoft.com/office/drawing/2014/main" val="761491047"/>
                  </a:ext>
                </a:extLst>
              </a:tr>
              <a:tr h="367949">
                <a:tc>
                  <a:txBody>
                    <a:bodyPr/>
                    <a:lstStyle/>
                    <a:p>
                      <a:r>
                        <a:rPr lang="en-US" dirty="0">
                          <a:solidFill>
                            <a:schemeClr val="bg1"/>
                          </a:solidFill>
                        </a:rPr>
                        <a:t>4</a:t>
                      </a:r>
                    </a:p>
                  </a:txBody>
                  <a:tcPr/>
                </a:tc>
                <a:tc>
                  <a:txBody>
                    <a:bodyPr/>
                    <a:lstStyle/>
                    <a:p>
                      <a:r>
                        <a:rPr lang="en-US" sz="1400" dirty="0">
                          <a:solidFill>
                            <a:schemeClr val="bg1"/>
                          </a:solidFill>
                        </a:rPr>
                        <a:t>STD-010-CPP</a:t>
                      </a:r>
                      <a:endParaRPr lang="en-US" dirty="0">
                        <a:solidFill>
                          <a:schemeClr val="bg1"/>
                        </a:solidFill>
                      </a:endParaRPr>
                    </a:p>
                  </a:txBody>
                  <a:tcPr/>
                </a:tc>
                <a:tc>
                  <a:txBody>
                    <a:bodyPr/>
                    <a:lstStyle/>
                    <a:p>
                      <a:r>
                        <a:rPr lang="en-US" dirty="0">
                          <a:solidFill>
                            <a:schemeClr val="bg1"/>
                          </a:solidFill>
                        </a:rPr>
                        <a:t>Copy operations must not mutate the source object</a:t>
                      </a:r>
                    </a:p>
                  </a:txBody>
                  <a:tcPr/>
                </a:tc>
                <a:extLst>
                  <a:ext uri="{0D108BD9-81ED-4DB2-BD59-A6C34878D82A}">
                    <a16:rowId xmlns:a16="http://schemas.microsoft.com/office/drawing/2014/main" val="4155029630"/>
                  </a:ext>
                </a:extLst>
              </a:tr>
              <a:tr h="367949">
                <a:tc>
                  <a:txBody>
                    <a:bodyPr/>
                    <a:lstStyle/>
                    <a:p>
                      <a:r>
                        <a:rPr lang="en-US" dirty="0">
                          <a:solidFill>
                            <a:schemeClr val="bg1"/>
                          </a:solidFill>
                        </a:rPr>
                        <a:t>3</a:t>
                      </a:r>
                    </a:p>
                  </a:txBody>
                  <a:tcPr/>
                </a:tc>
                <a:tc>
                  <a:txBody>
                    <a:bodyPr/>
                    <a:lstStyle/>
                    <a:p>
                      <a:r>
                        <a:rPr lang="en-US" sz="1400" dirty="0">
                          <a:solidFill>
                            <a:schemeClr val="bg1"/>
                          </a:solidFill>
                        </a:rPr>
                        <a:t>STD-007-CPP</a:t>
                      </a:r>
                      <a:endParaRPr lang="en-US" dirty="0">
                        <a:solidFill>
                          <a:schemeClr val="bg1"/>
                        </a:solidFill>
                      </a:endParaRPr>
                    </a:p>
                  </a:txBody>
                  <a:tcPr/>
                </a:tc>
                <a:tc>
                  <a:txBody>
                    <a:bodyPr/>
                    <a:lstStyle/>
                    <a:p>
                      <a:r>
                        <a:rPr lang="en-US" dirty="0">
                          <a:solidFill>
                            <a:schemeClr val="bg1"/>
                          </a:solidFill>
                        </a:rPr>
                        <a:t>Handle all exceptions</a:t>
                      </a:r>
                    </a:p>
                  </a:txBody>
                  <a:tcPr/>
                </a:tc>
                <a:extLst>
                  <a:ext uri="{0D108BD9-81ED-4DB2-BD59-A6C34878D82A}">
                    <a16:rowId xmlns:a16="http://schemas.microsoft.com/office/drawing/2014/main" val="1933473995"/>
                  </a:ext>
                </a:extLst>
              </a:tr>
              <a:tr h="367949">
                <a:tc>
                  <a:txBody>
                    <a:bodyPr/>
                    <a:lstStyle/>
                    <a:p>
                      <a:r>
                        <a:rPr lang="en-US" dirty="0">
                          <a:solidFill>
                            <a:schemeClr val="bg1"/>
                          </a:solidFill>
                        </a:rPr>
                        <a:t>3</a:t>
                      </a:r>
                    </a:p>
                  </a:txBody>
                  <a:tcPr/>
                </a:tc>
                <a:tc>
                  <a:txBody>
                    <a:bodyPr/>
                    <a:lstStyle/>
                    <a:p>
                      <a:r>
                        <a:rPr lang="en-US" sz="1400" dirty="0">
                          <a:solidFill>
                            <a:schemeClr val="bg1"/>
                          </a:solidFill>
                        </a:rPr>
                        <a:t>STD-009-CPP</a:t>
                      </a:r>
                      <a:endParaRPr lang="en-US" dirty="0">
                        <a:solidFill>
                          <a:schemeClr val="bg1"/>
                        </a:solidFill>
                      </a:endParaRPr>
                    </a:p>
                  </a:txBody>
                  <a:tcPr/>
                </a:tc>
                <a:tc>
                  <a:txBody>
                    <a:bodyPr/>
                    <a:lstStyle/>
                    <a:p>
                      <a:r>
                        <a:rPr lang="en-US" dirty="0">
                          <a:solidFill>
                            <a:schemeClr val="bg1"/>
                          </a:solidFill>
                        </a:rPr>
                        <a:t>Close files when they are no longer needed</a:t>
                      </a:r>
                    </a:p>
                  </a:txBody>
                  <a:tcPr/>
                </a:tc>
                <a:extLst>
                  <a:ext uri="{0D108BD9-81ED-4DB2-BD59-A6C34878D82A}">
                    <a16:rowId xmlns:a16="http://schemas.microsoft.com/office/drawing/2014/main" val="3856820652"/>
                  </a:ext>
                </a:extLst>
              </a:tr>
              <a:tr h="367949">
                <a:tc>
                  <a:txBody>
                    <a:bodyPr/>
                    <a:lstStyle/>
                    <a:p>
                      <a:r>
                        <a:rPr lang="en-US" dirty="0">
                          <a:solidFill>
                            <a:schemeClr val="bg1"/>
                          </a:solidFill>
                        </a:rPr>
                        <a:t>2</a:t>
                      </a:r>
                    </a:p>
                  </a:txBody>
                  <a:tcPr/>
                </a:tc>
                <a:tc>
                  <a:txBody>
                    <a:bodyPr/>
                    <a:lstStyle/>
                    <a:p>
                      <a:r>
                        <a:rPr lang="en-US" sz="1400" dirty="0">
                          <a:solidFill>
                            <a:schemeClr val="bg1"/>
                          </a:solidFill>
                        </a:rPr>
                        <a:t>STD-001-CPP</a:t>
                      </a:r>
                      <a:endParaRPr lang="en-US" dirty="0">
                        <a:solidFill>
                          <a:schemeClr val="bg1"/>
                        </a:solidFill>
                      </a:endParaRPr>
                    </a:p>
                  </a:txBody>
                  <a:tcPr/>
                </a:tc>
                <a:tc>
                  <a:txBody>
                    <a:bodyPr/>
                    <a:lstStyle/>
                    <a:p>
                      <a:r>
                        <a:rPr lang="en-US" dirty="0">
                          <a:solidFill>
                            <a:schemeClr val="bg1"/>
                          </a:solidFill>
                        </a:rPr>
                        <a:t>Understand the size of standard data types</a:t>
                      </a:r>
                    </a:p>
                  </a:txBody>
                  <a:tcPr/>
                </a:tc>
                <a:extLst>
                  <a:ext uri="{0D108BD9-81ED-4DB2-BD59-A6C34878D82A}">
                    <a16:rowId xmlns:a16="http://schemas.microsoft.com/office/drawing/2014/main" val="4275407778"/>
                  </a:ext>
                </a:extLst>
              </a:tr>
              <a:tr h="367949">
                <a:tc>
                  <a:txBody>
                    <a:bodyPr/>
                    <a:lstStyle/>
                    <a:p>
                      <a:r>
                        <a:rPr lang="en-US" dirty="0">
                          <a:solidFill>
                            <a:schemeClr val="bg1"/>
                          </a:solidFill>
                        </a:rPr>
                        <a:t>1</a:t>
                      </a:r>
                    </a:p>
                  </a:txBody>
                  <a:tcPr/>
                </a:tc>
                <a:tc>
                  <a:txBody>
                    <a:bodyPr/>
                    <a:lstStyle/>
                    <a:p>
                      <a:r>
                        <a:rPr lang="en-US" sz="1400" dirty="0">
                          <a:solidFill>
                            <a:schemeClr val="bg1"/>
                          </a:solidFill>
                        </a:rPr>
                        <a:t>STD-006-CPP</a:t>
                      </a:r>
                      <a:endParaRPr lang="en-US" dirty="0">
                        <a:solidFill>
                          <a:schemeClr val="bg1"/>
                        </a:solidFill>
                      </a:endParaRPr>
                    </a:p>
                  </a:txBody>
                  <a:tcPr/>
                </a:tc>
                <a:tc>
                  <a:txBody>
                    <a:bodyPr/>
                    <a:lstStyle/>
                    <a:p>
                      <a:r>
                        <a:rPr lang="en-US" dirty="0">
                          <a:solidFill>
                            <a:schemeClr val="bg1"/>
                          </a:solidFill>
                        </a:rPr>
                        <a:t>Use a static assertion to test the value of a constant expression</a:t>
                      </a:r>
                    </a:p>
                  </a:txBody>
                  <a:tcPr/>
                </a:tc>
                <a:extLst>
                  <a:ext uri="{0D108BD9-81ED-4DB2-BD59-A6C34878D82A}">
                    <a16:rowId xmlns:a16="http://schemas.microsoft.com/office/drawing/2014/main" val="399240488"/>
                  </a:ext>
                </a:extLst>
              </a:tr>
            </a:tbl>
          </a:graphicData>
        </a:graphic>
      </p:graphicFrame>
      <p:sp>
        <p:nvSpPr>
          <p:cNvPr id="3" name="TextBox 2">
            <a:extLst>
              <a:ext uri="{FF2B5EF4-FFF2-40B4-BE49-F238E27FC236}">
                <a16:creationId xmlns:a16="http://schemas.microsoft.com/office/drawing/2014/main" id="{AD06A2EC-B73F-EEA4-735D-AF6F6E904E54}"/>
              </a:ext>
            </a:extLst>
          </p:cNvPr>
          <p:cNvSpPr txBox="1"/>
          <p:nvPr/>
        </p:nvSpPr>
        <p:spPr>
          <a:xfrm>
            <a:off x="771524" y="1868693"/>
            <a:ext cx="10429875" cy="292388"/>
          </a:xfrm>
          <a:prstGeom prst="rect">
            <a:avLst/>
          </a:prstGeom>
          <a:noFill/>
        </p:spPr>
        <p:txBody>
          <a:bodyPr wrap="square" rtlCol="0">
            <a:spAutoFit/>
          </a:bodyPr>
          <a:lstStyle/>
          <a:p>
            <a:r>
              <a:rPr lang="en-US" sz="1300" dirty="0">
                <a:solidFill>
                  <a:schemeClr val="bg1"/>
                </a:solidFill>
              </a:rPr>
              <a:t>Listed from the highest priority standards to the lowest based off of severity and likely hood of creating an exploitable vulnerability if ignored</a:t>
            </a:r>
            <a:r>
              <a:rPr lang="en-US" sz="1200" dirty="0">
                <a:solidFill>
                  <a:schemeClr val="bg1"/>
                </a:solidFill>
              </a:rPr>
              <a:t>.</a:t>
            </a:r>
          </a:p>
        </p:txBody>
      </p:sp>
      <p:pic>
        <p:nvPicPr>
          <p:cNvPr id="7" name="Audio 6">
            <a:hlinkClick r:id="" action="ppaction://media"/>
            <a:extLst>
              <a:ext uri="{FF2B5EF4-FFF2-40B4-BE49-F238E27FC236}">
                <a16:creationId xmlns:a16="http://schemas.microsoft.com/office/drawing/2014/main" id="{9EFE5BB2-188A-0229-0E88-1A1FCEFC455D}"/>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836400" y="6502400"/>
            <a:ext cx="203200" cy="2032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54030"/>
    </mc:Choice>
    <mc:Fallback xmlns="">
      <p:transition spd="slow" advTm="5403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ENCRYPTION POLICIES</a:t>
            </a:r>
            <a:endParaRPr/>
          </a:p>
        </p:txBody>
      </p:sp>
      <p:sp>
        <p:nvSpPr>
          <p:cNvPr id="182" name="Google Shape;182;p7"/>
          <p:cNvSpPr txBox="1">
            <a:spLocks noGrp="1"/>
          </p:cNvSpPr>
          <p:nvPr>
            <p:ph type="body" idx="1"/>
          </p:nvPr>
        </p:nvSpPr>
        <p:spPr>
          <a:xfrm>
            <a:off x="3444536" y="2450237"/>
            <a:ext cx="4598633" cy="3719743"/>
          </a:xfrm>
          <a:prstGeom prst="rect">
            <a:avLst/>
          </a:prstGeom>
          <a:noFill/>
          <a:ln>
            <a:noFill/>
          </a:ln>
        </p:spPr>
        <p:txBody>
          <a:bodyPr spcFirstLastPara="1" wrap="square" lIns="91425" tIns="45700" rIns="91425" bIns="45700" anchor="t" anchorCtr="0">
            <a:noAutofit/>
          </a:bodyPr>
          <a:lstStyle/>
          <a:p>
            <a:pPr marL="228600" lvl="0" indent="-228600" algn="l" rtl="0">
              <a:lnSpc>
                <a:spcPct val="90000"/>
              </a:lnSpc>
              <a:spcBef>
                <a:spcPts val="0"/>
              </a:spcBef>
              <a:spcAft>
                <a:spcPts val="0"/>
              </a:spcAft>
              <a:buClr>
                <a:schemeClr val="lt1"/>
              </a:buClr>
              <a:buSzPts val="2000"/>
              <a:buChar char="•"/>
            </a:pPr>
            <a:r>
              <a:rPr lang="en-US" sz="3200" b="1" dirty="0">
                <a:solidFill>
                  <a:schemeClr val="accent3">
                    <a:lumMod val="75000"/>
                  </a:schemeClr>
                </a:solidFill>
              </a:rPr>
              <a:t>Encryption at Rest</a:t>
            </a:r>
          </a:p>
          <a:p>
            <a:pPr marL="228600" lvl="0" indent="-228600" algn="l" rtl="0">
              <a:lnSpc>
                <a:spcPct val="90000"/>
              </a:lnSpc>
              <a:spcBef>
                <a:spcPts val="0"/>
              </a:spcBef>
              <a:spcAft>
                <a:spcPts val="0"/>
              </a:spcAft>
              <a:buClr>
                <a:schemeClr val="lt1"/>
              </a:buClr>
              <a:buSzPts val="2000"/>
              <a:buChar char="•"/>
            </a:pPr>
            <a:endParaRPr lang="en-US" sz="3200" b="1" dirty="0">
              <a:solidFill>
                <a:schemeClr val="accent3">
                  <a:lumMod val="75000"/>
                </a:schemeClr>
              </a:solidFill>
            </a:endParaRPr>
          </a:p>
          <a:p>
            <a:pPr marL="0" lvl="0" indent="0" algn="l" rtl="0">
              <a:lnSpc>
                <a:spcPct val="90000"/>
              </a:lnSpc>
              <a:spcBef>
                <a:spcPts val="0"/>
              </a:spcBef>
              <a:spcAft>
                <a:spcPts val="0"/>
              </a:spcAft>
              <a:buClr>
                <a:schemeClr val="lt1"/>
              </a:buClr>
              <a:buSzPts val="2000"/>
              <a:buNone/>
            </a:pPr>
            <a:endParaRPr lang="en-US" sz="3200" dirty="0">
              <a:solidFill>
                <a:schemeClr val="accent3">
                  <a:lumMod val="75000"/>
                </a:schemeClr>
              </a:solidFill>
            </a:endParaRPr>
          </a:p>
          <a:p>
            <a:pPr marL="228600" lvl="0" indent="-228600" algn="l" rtl="0">
              <a:lnSpc>
                <a:spcPct val="90000"/>
              </a:lnSpc>
              <a:spcBef>
                <a:spcPts val="0"/>
              </a:spcBef>
              <a:spcAft>
                <a:spcPts val="0"/>
              </a:spcAft>
              <a:buClr>
                <a:schemeClr val="lt1"/>
              </a:buClr>
              <a:buSzPts val="2000"/>
              <a:buChar char="•"/>
            </a:pPr>
            <a:r>
              <a:rPr lang="en-US" sz="3200" b="1" dirty="0">
                <a:solidFill>
                  <a:schemeClr val="accent3">
                    <a:lumMod val="75000"/>
                  </a:schemeClr>
                </a:solidFill>
              </a:rPr>
              <a:t>Encryption at Flight</a:t>
            </a:r>
          </a:p>
          <a:p>
            <a:pPr marL="228600" lvl="0" indent="-228600" algn="l" rtl="0">
              <a:lnSpc>
                <a:spcPct val="90000"/>
              </a:lnSpc>
              <a:spcBef>
                <a:spcPts val="0"/>
              </a:spcBef>
              <a:spcAft>
                <a:spcPts val="0"/>
              </a:spcAft>
              <a:buClr>
                <a:schemeClr val="lt1"/>
              </a:buClr>
              <a:buSzPts val="2000"/>
              <a:buChar char="•"/>
            </a:pPr>
            <a:endParaRPr lang="en-US" sz="3200" b="1" dirty="0">
              <a:solidFill>
                <a:schemeClr val="accent3">
                  <a:lumMod val="75000"/>
                </a:schemeClr>
              </a:solidFill>
            </a:endParaRPr>
          </a:p>
          <a:p>
            <a:pPr marL="228600" lvl="0" indent="-228600" algn="l" rtl="0">
              <a:lnSpc>
                <a:spcPct val="90000"/>
              </a:lnSpc>
              <a:spcBef>
                <a:spcPts val="0"/>
              </a:spcBef>
              <a:spcAft>
                <a:spcPts val="0"/>
              </a:spcAft>
              <a:buClr>
                <a:schemeClr val="lt1"/>
              </a:buClr>
              <a:buSzPts val="2000"/>
              <a:buChar char="•"/>
            </a:pPr>
            <a:endParaRPr lang="en-US" sz="3200" dirty="0">
              <a:solidFill>
                <a:schemeClr val="accent3">
                  <a:lumMod val="75000"/>
                </a:schemeClr>
              </a:solidFill>
            </a:endParaRPr>
          </a:p>
          <a:p>
            <a:pPr marL="228600" lvl="0" indent="-228600" algn="l" rtl="0">
              <a:lnSpc>
                <a:spcPct val="90000"/>
              </a:lnSpc>
              <a:spcBef>
                <a:spcPts val="0"/>
              </a:spcBef>
              <a:spcAft>
                <a:spcPts val="0"/>
              </a:spcAft>
              <a:buClr>
                <a:schemeClr val="lt1"/>
              </a:buClr>
              <a:buSzPts val="2000"/>
              <a:buChar char="•"/>
            </a:pPr>
            <a:r>
              <a:rPr lang="en-US" sz="3200" b="1" dirty="0">
                <a:solidFill>
                  <a:schemeClr val="accent3">
                    <a:lumMod val="75000"/>
                  </a:schemeClr>
                </a:solidFill>
              </a:rPr>
              <a:t>Encryption in Use</a:t>
            </a:r>
            <a:endParaRPr sz="3200" dirty="0"/>
          </a:p>
        </p:txBody>
      </p:sp>
      <p:pic>
        <p:nvPicPr>
          <p:cNvPr id="183" name="Google Shape;183;p7"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8" name="Audio 7">
            <a:hlinkClick r:id="" action="ppaction://media"/>
            <a:extLst>
              <a:ext uri="{FF2B5EF4-FFF2-40B4-BE49-F238E27FC236}">
                <a16:creationId xmlns:a16="http://schemas.microsoft.com/office/drawing/2014/main" id="{3743A014-3A3D-9DFC-2D21-C37C1321B21F}"/>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836400" y="6502400"/>
            <a:ext cx="203200" cy="2032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46456"/>
    </mc:Choice>
    <mc:Fallback xmlns="">
      <p:transition spd="slow" advTm="4645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mediacall" presetSubtype="0" fill="hold" nodeType="afterEffect">
                                  <p:stCondLst>
                                    <p:cond delay="0"/>
                                  </p:stCondLst>
                                  <p:childTnLst>
                                    <p:cmd type="call" cmd="togglePause">
                                      <p:cBhvr>
                                        <p:cTn id="6" dur="1" fill="hold"/>
                                        <p:tgtEl>
                                          <p:spTgt spid="8"/>
                                        </p:tgtEl>
                                      </p:cBhvr>
                                    </p:cmd>
                                  </p:childTnLst>
                                </p:cTn>
                              </p:par>
                            </p:childTnLst>
                          </p:cTn>
                        </p:par>
                        <p:par>
                          <p:cTn id="7" fill="hold">
                            <p:stCondLst>
                              <p:cond delay="0"/>
                            </p:stCondLst>
                            <p:childTnLst>
                              <p:par>
                                <p:cTn id="8" presetID="1" presetClass="entr" presetSubtype="0" fill="hold" grpId="0" nodeType="afterEffect">
                                  <p:stCondLst>
                                    <p:cond delay="5999"/>
                                  </p:stCondLst>
                                  <p:childTnLst>
                                    <p:set>
                                      <p:cBhvr>
                                        <p:cTn id="9" dur="1" fill="hold">
                                          <p:stCondLst>
                                            <p:cond delay="0"/>
                                          </p:stCondLst>
                                        </p:cTn>
                                        <p:tgtEl>
                                          <p:spTgt spid="182">
                                            <p:txEl>
                                              <p:pRg st="0" end="0"/>
                                            </p:txEl>
                                          </p:spTgt>
                                        </p:tgtEl>
                                        <p:attrNameLst>
                                          <p:attrName>style.visibility</p:attrName>
                                        </p:attrNameLst>
                                      </p:cBhvr>
                                      <p:to>
                                        <p:strVal val="visible"/>
                                      </p:to>
                                    </p:set>
                                  </p:childTnLst>
                                </p:cTn>
                              </p:par>
                            </p:childTnLst>
                          </p:cTn>
                        </p:par>
                        <p:par>
                          <p:cTn id="10" fill="hold">
                            <p:stCondLst>
                              <p:cond delay="5999"/>
                            </p:stCondLst>
                            <p:childTnLst>
                              <p:par>
                                <p:cTn id="11" presetID="1" presetClass="entr" presetSubtype="0" fill="hold" grpId="0" nodeType="afterEffect">
                                  <p:stCondLst>
                                    <p:cond delay="17101"/>
                                  </p:stCondLst>
                                  <p:childTnLst>
                                    <p:set>
                                      <p:cBhvr>
                                        <p:cTn id="12" dur="1" fill="hold">
                                          <p:stCondLst>
                                            <p:cond delay="0"/>
                                          </p:stCondLst>
                                        </p:cTn>
                                        <p:tgtEl>
                                          <p:spTgt spid="182">
                                            <p:txEl>
                                              <p:pRg st="3" end="3"/>
                                            </p:txEl>
                                          </p:spTgt>
                                        </p:tgtEl>
                                        <p:attrNameLst>
                                          <p:attrName>style.visibility</p:attrName>
                                        </p:attrNameLst>
                                      </p:cBhvr>
                                      <p:to>
                                        <p:strVal val="visible"/>
                                      </p:to>
                                    </p:set>
                                  </p:childTnLst>
                                </p:cTn>
                              </p:par>
                            </p:childTnLst>
                          </p:cTn>
                        </p:par>
                        <p:par>
                          <p:cTn id="13" fill="hold">
                            <p:stCondLst>
                              <p:cond delay="23100"/>
                            </p:stCondLst>
                            <p:childTnLst>
                              <p:par>
                                <p:cTn id="14" presetID="1" presetClass="entr" presetSubtype="0" fill="hold" grpId="0" nodeType="afterEffect">
                                  <p:stCondLst>
                                    <p:cond delay="11900"/>
                                  </p:stCondLst>
                                  <p:childTnLst>
                                    <p:set>
                                      <p:cBhvr>
                                        <p:cTn id="15" dur="1" fill="hold">
                                          <p:stCondLst>
                                            <p:cond delay="0"/>
                                          </p:stCondLst>
                                        </p:cTn>
                                        <p:tgtEl>
                                          <p:spTgt spid="18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6" fill="hold" display="0">
                  <p:stCondLst>
                    <p:cond delay="indefinite"/>
                  </p:stCondLst>
                  <p:endCondLst>
                    <p:cond evt="onStopAudio" delay="0">
                      <p:tgtEl>
                        <p:sldTgt/>
                      </p:tgtEl>
                    </p:cond>
                  </p:endCondLst>
                </p:cTn>
                <p:tgtEl>
                  <p:spTgt spid="8"/>
                </p:tgtEl>
              </p:cMediaNode>
            </p:audio>
          </p:childTnLst>
        </p:cTn>
      </p:par>
    </p:tnLst>
    <p:bldLst>
      <p:bldP spid="182"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8"/>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TRIPLE-A POLICIES</a:t>
            </a:r>
            <a:endParaRPr dirty="0"/>
          </a:p>
        </p:txBody>
      </p:sp>
      <p:sp>
        <p:nvSpPr>
          <p:cNvPr id="189" name="Google Shape;189;p8"/>
          <p:cNvSpPr txBox="1">
            <a:spLocks noGrp="1"/>
          </p:cNvSpPr>
          <p:nvPr>
            <p:ph type="body" idx="1"/>
          </p:nvPr>
        </p:nvSpPr>
        <p:spPr>
          <a:xfrm>
            <a:off x="1118586" y="2495550"/>
            <a:ext cx="10387614" cy="372313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400"/>
              <a:buChar char="•"/>
            </a:pPr>
            <a:r>
              <a:rPr lang="en-US" sz="2400" dirty="0"/>
              <a:t>Who are you?</a:t>
            </a:r>
          </a:p>
          <a:p>
            <a:pPr marL="0" lvl="0" indent="0" algn="l" rtl="0">
              <a:lnSpc>
                <a:spcPct val="90000"/>
              </a:lnSpc>
              <a:spcBef>
                <a:spcPts val="0"/>
              </a:spcBef>
              <a:spcAft>
                <a:spcPts val="0"/>
              </a:spcAft>
              <a:buClr>
                <a:schemeClr val="lt1"/>
              </a:buClr>
              <a:buSzPts val="2400"/>
              <a:buNone/>
            </a:pPr>
            <a:endParaRPr lang="en-US" sz="2400" b="1" dirty="0"/>
          </a:p>
          <a:p>
            <a:pPr marL="0" lvl="0" indent="0" algn="l" rtl="0">
              <a:lnSpc>
                <a:spcPct val="90000"/>
              </a:lnSpc>
              <a:spcBef>
                <a:spcPts val="0"/>
              </a:spcBef>
              <a:spcAft>
                <a:spcPts val="0"/>
              </a:spcAft>
              <a:buClr>
                <a:schemeClr val="lt1"/>
              </a:buClr>
              <a:buSzPts val="2400"/>
              <a:buNone/>
            </a:pPr>
            <a:endParaRPr lang="en-US" sz="2400" b="1" dirty="0"/>
          </a:p>
          <a:p>
            <a:pPr marL="228600" lvl="0" indent="-228600" algn="l" rtl="0">
              <a:lnSpc>
                <a:spcPct val="90000"/>
              </a:lnSpc>
              <a:spcBef>
                <a:spcPts val="0"/>
              </a:spcBef>
              <a:spcAft>
                <a:spcPts val="0"/>
              </a:spcAft>
              <a:buClr>
                <a:schemeClr val="lt1"/>
              </a:buClr>
              <a:buSzPts val="2400"/>
              <a:buChar char="•"/>
            </a:pPr>
            <a:r>
              <a:rPr lang="en-US" sz="2400" dirty="0"/>
              <a:t>What resources are you permitted to use?</a:t>
            </a:r>
          </a:p>
          <a:p>
            <a:pPr marL="0" lvl="0" indent="0" algn="l" rtl="0">
              <a:lnSpc>
                <a:spcPct val="90000"/>
              </a:lnSpc>
              <a:spcBef>
                <a:spcPts val="0"/>
              </a:spcBef>
              <a:spcAft>
                <a:spcPts val="0"/>
              </a:spcAft>
              <a:buClr>
                <a:schemeClr val="lt1"/>
              </a:buClr>
              <a:buSzPts val="2400"/>
              <a:buNone/>
            </a:pPr>
            <a:endParaRPr lang="en-US" sz="2400" b="1" dirty="0">
              <a:solidFill>
                <a:schemeClr val="accent3">
                  <a:lumMod val="75000"/>
                </a:schemeClr>
              </a:solidFill>
            </a:endParaRPr>
          </a:p>
          <a:p>
            <a:pPr marL="0" lvl="0" indent="0" algn="l" rtl="0">
              <a:lnSpc>
                <a:spcPct val="90000"/>
              </a:lnSpc>
              <a:spcBef>
                <a:spcPts val="0"/>
              </a:spcBef>
              <a:spcAft>
                <a:spcPts val="0"/>
              </a:spcAft>
              <a:buClr>
                <a:schemeClr val="lt1"/>
              </a:buClr>
              <a:buSzPts val="2400"/>
              <a:buNone/>
            </a:pPr>
            <a:endParaRPr lang="en-US" sz="2400" b="1" dirty="0">
              <a:solidFill>
                <a:schemeClr val="accent3">
                  <a:lumMod val="75000"/>
                </a:schemeClr>
              </a:solidFill>
            </a:endParaRPr>
          </a:p>
          <a:p>
            <a:pPr marL="228600" lvl="0" indent="-228600" algn="l" rtl="0">
              <a:lnSpc>
                <a:spcPct val="90000"/>
              </a:lnSpc>
              <a:spcBef>
                <a:spcPts val="0"/>
              </a:spcBef>
              <a:spcAft>
                <a:spcPts val="0"/>
              </a:spcAft>
              <a:buClr>
                <a:schemeClr val="lt1"/>
              </a:buClr>
              <a:buSzPts val="2400"/>
              <a:buChar char="•"/>
            </a:pPr>
            <a:r>
              <a:rPr lang="en-US" sz="2400" dirty="0"/>
              <a:t>What resources were accessed, at what time, by whom, and what commands were issued?</a:t>
            </a:r>
          </a:p>
        </p:txBody>
      </p:sp>
      <p:pic>
        <p:nvPicPr>
          <p:cNvPr id="190" name="Google Shape;190;p8"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4" name="Audio 3">
            <a:hlinkClick r:id="" action="ppaction://media"/>
            <a:extLst>
              <a:ext uri="{FF2B5EF4-FFF2-40B4-BE49-F238E27FC236}">
                <a16:creationId xmlns:a16="http://schemas.microsoft.com/office/drawing/2014/main" id="{88FD1F31-82B6-6F54-0893-71F7F6445707}"/>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836400" y="6502400"/>
            <a:ext cx="203200" cy="203200"/>
          </a:xfrm>
          <a:prstGeom prst="rect">
            <a:avLst/>
          </a:prstGeom>
        </p:spPr>
      </p:pic>
      <p:sp>
        <p:nvSpPr>
          <p:cNvPr id="2" name="TextBox 1">
            <a:extLst>
              <a:ext uri="{FF2B5EF4-FFF2-40B4-BE49-F238E27FC236}">
                <a16:creationId xmlns:a16="http://schemas.microsoft.com/office/drawing/2014/main" id="{99025BD2-96E9-23E2-6061-1C90A5AEAB0F}"/>
              </a:ext>
            </a:extLst>
          </p:cNvPr>
          <p:cNvSpPr txBox="1"/>
          <p:nvPr/>
        </p:nvSpPr>
        <p:spPr>
          <a:xfrm>
            <a:off x="1709737" y="2621086"/>
            <a:ext cx="7115175" cy="3277820"/>
          </a:xfrm>
          <a:prstGeom prst="rect">
            <a:avLst/>
          </a:prstGeom>
          <a:noFill/>
        </p:spPr>
        <p:txBody>
          <a:bodyPr wrap="square" rtlCol="0">
            <a:spAutoFit/>
          </a:bodyPr>
          <a:lstStyle/>
          <a:p>
            <a:pPr lvl="0" algn="l" rtl="0">
              <a:lnSpc>
                <a:spcPct val="90000"/>
              </a:lnSpc>
              <a:spcBef>
                <a:spcPts val="0"/>
              </a:spcBef>
              <a:spcAft>
                <a:spcPts val="0"/>
              </a:spcAft>
              <a:buClr>
                <a:schemeClr val="lt1"/>
              </a:buClr>
              <a:buSzPts val="2400"/>
            </a:pPr>
            <a:endParaRPr lang="en-US" sz="2400" b="1" dirty="0">
              <a:solidFill>
                <a:schemeClr val="accent3"/>
              </a:solidFill>
              <a:latin typeface="Century Gothic" panose="020B0502020202020204" pitchFamily="34" charset="0"/>
            </a:endParaRPr>
          </a:p>
          <a:p>
            <a:pPr marL="228600" lvl="0" indent="-228600" algn="l" rtl="0">
              <a:lnSpc>
                <a:spcPct val="90000"/>
              </a:lnSpc>
              <a:spcBef>
                <a:spcPts val="0"/>
              </a:spcBef>
              <a:spcAft>
                <a:spcPts val="0"/>
              </a:spcAft>
              <a:buClr>
                <a:schemeClr val="lt1"/>
              </a:buClr>
              <a:buSzPts val="2400"/>
              <a:buChar char="•"/>
            </a:pPr>
            <a:r>
              <a:rPr lang="en-US" sz="2400" b="1" dirty="0">
                <a:solidFill>
                  <a:schemeClr val="accent3"/>
                </a:solidFill>
                <a:latin typeface="Century Gothic" panose="020B0502020202020204" pitchFamily="34" charset="0"/>
              </a:rPr>
              <a:t>Authentication</a:t>
            </a:r>
          </a:p>
          <a:p>
            <a:pPr marL="228600" lvl="0" indent="-228600" algn="l" rtl="0">
              <a:lnSpc>
                <a:spcPct val="90000"/>
              </a:lnSpc>
              <a:spcBef>
                <a:spcPts val="0"/>
              </a:spcBef>
              <a:spcAft>
                <a:spcPts val="0"/>
              </a:spcAft>
              <a:buClr>
                <a:schemeClr val="lt1"/>
              </a:buClr>
              <a:buSzPts val="2400"/>
              <a:buChar char="•"/>
            </a:pPr>
            <a:endParaRPr lang="en-US" sz="2400" b="1" dirty="0">
              <a:solidFill>
                <a:schemeClr val="accent3"/>
              </a:solidFill>
              <a:latin typeface="Century Gothic" panose="020B0502020202020204" pitchFamily="34" charset="0"/>
            </a:endParaRPr>
          </a:p>
          <a:p>
            <a:pPr marL="228600" lvl="0" indent="-228600" algn="l" rtl="0">
              <a:lnSpc>
                <a:spcPct val="90000"/>
              </a:lnSpc>
              <a:spcBef>
                <a:spcPts val="0"/>
              </a:spcBef>
              <a:spcAft>
                <a:spcPts val="0"/>
              </a:spcAft>
              <a:buClr>
                <a:schemeClr val="lt1"/>
              </a:buClr>
              <a:buSzPts val="2400"/>
              <a:buChar char="•"/>
            </a:pPr>
            <a:endParaRPr lang="en-US" sz="2400" b="1" dirty="0">
              <a:solidFill>
                <a:schemeClr val="accent3"/>
              </a:solidFill>
              <a:latin typeface="Century Gothic" panose="020B0502020202020204" pitchFamily="34" charset="0"/>
            </a:endParaRPr>
          </a:p>
          <a:p>
            <a:pPr marL="228600" lvl="0" indent="-228600" algn="l" rtl="0">
              <a:lnSpc>
                <a:spcPct val="90000"/>
              </a:lnSpc>
              <a:spcBef>
                <a:spcPts val="0"/>
              </a:spcBef>
              <a:spcAft>
                <a:spcPts val="0"/>
              </a:spcAft>
              <a:buClr>
                <a:schemeClr val="lt1"/>
              </a:buClr>
              <a:buSzPts val="2400"/>
              <a:buChar char="•"/>
            </a:pPr>
            <a:r>
              <a:rPr lang="en-US" sz="2400" b="1" dirty="0">
                <a:solidFill>
                  <a:schemeClr val="accent3"/>
                </a:solidFill>
                <a:latin typeface="Century Gothic" panose="020B0502020202020204" pitchFamily="34" charset="0"/>
              </a:rPr>
              <a:t>Authorization</a:t>
            </a:r>
          </a:p>
          <a:p>
            <a:pPr marL="228600" lvl="0" indent="-228600" algn="l" rtl="0">
              <a:lnSpc>
                <a:spcPct val="90000"/>
              </a:lnSpc>
              <a:spcBef>
                <a:spcPts val="0"/>
              </a:spcBef>
              <a:spcAft>
                <a:spcPts val="0"/>
              </a:spcAft>
              <a:buClr>
                <a:schemeClr val="lt1"/>
              </a:buClr>
              <a:buSzPts val="2400"/>
              <a:buChar char="•"/>
            </a:pPr>
            <a:endParaRPr lang="en-US" sz="2400" b="1" dirty="0">
              <a:solidFill>
                <a:schemeClr val="accent3"/>
              </a:solidFill>
              <a:latin typeface="Century Gothic" panose="020B0502020202020204" pitchFamily="34" charset="0"/>
            </a:endParaRPr>
          </a:p>
          <a:p>
            <a:pPr marL="228600" lvl="0" indent="-228600" algn="l" rtl="0">
              <a:lnSpc>
                <a:spcPct val="90000"/>
              </a:lnSpc>
              <a:spcBef>
                <a:spcPts val="0"/>
              </a:spcBef>
              <a:spcAft>
                <a:spcPts val="0"/>
              </a:spcAft>
              <a:buClr>
                <a:schemeClr val="lt1"/>
              </a:buClr>
              <a:buSzPts val="2400"/>
              <a:buChar char="•"/>
            </a:pPr>
            <a:endParaRPr lang="en-US" sz="2400" b="1" dirty="0">
              <a:solidFill>
                <a:schemeClr val="accent3"/>
              </a:solidFill>
              <a:latin typeface="Century Gothic" panose="020B0502020202020204" pitchFamily="34" charset="0"/>
            </a:endParaRPr>
          </a:p>
          <a:p>
            <a:pPr lvl="0" algn="l" rtl="0">
              <a:lnSpc>
                <a:spcPct val="90000"/>
              </a:lnSpc>
              <a:spcBef>
                <a:spcPts val="0"/>
              </a:spcBef>
              <a:spcAft>
                <a:spcPts val="0"/>
              </a:spcAft>
              <a:buClr>
                <a:schemeClr val="lt1"/>
              </a:buClr>
              <a:buSzPts val="2400"/>
            </a:pPr>
            <a:endParaRPr lang="en-US" sz="2400" b="1" dirty="0">
              <a:solidFill>
                <a:schemeClr val="accent3"/>
              </a:solidFill>
              <a:latin typeface="Century Gothic" panose="020B0502020202020204" pitchFamily="34" charset="0"/>
            </a:endParaRPr>
          </a:p>
          <a:p>
            <a:pPr marL="228600" lvl="0" indent="-228600" algn="l" rtl="0">
              <a:lnSpc>
                <a:spcPct val="90000"/>
              </a:lnSpc>
              <a:spcBef>
                <a:spcPts val="0"/>
              </a:spcBef>
              <a:spcAft>
                <a:spcPts val="0"/>
              </a:spcAft>
              <a:buClr>
                <a:schemeClr val="lt1"/>
              </a:buClr>
              <a:buSzPts val="2400"/>
              <a:buChar char="•"/>
            </a:pPr>
            <a:r>
              <a:rPr lang="en-US" sz="2400" b="1" dirty="0">
                <a:solidFill>
                  <a:schemeClr val="accent3"/>
                </a:solidFill>
                <a:latin typeface="Century Gothic" panose="020B0502020202020204" pitchFamily="34" charset="0"/>
              </a:rPr>
              <a:t>Accounting</a:t>
            </a:r>
          </a:p>
          <a:p>
            <a:pPr marL="0" lvl="0" indent="0" algn="l" rtl="0">
              <a:lnSpc>
                <a:spcPct val="90000"/>
              </a:lnSpc>
              <a:spcBef>
                <a:spcPts val="0"/>
              </a:spcBef>
              <a:spcAft>
                <a:spcPts val="0"/>
              </a:spcAft>
              <a:buClr>
                <a:schemeClr val="lt1"/>
              </a:buClr>
              <a:buSzPts val="2400"/>
              <a:buNone/>
            </a:pPr>
            <a:endParaRPr lang="en-US" sz="1400" b="1" dirty="0">
              <a:solidFill>
                <a:srgbClr val="FF0000"/>
              </a:solidFill>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34932"/>
    </mc:Choice>
    <mc:Fallback xmlns="">
      <p:transition spd="slow" advTm="3493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mediacall" presetSubtype="0" fill="hold" nodeType="afterEffect">
                                  <p:stCondLst>
                                    <p:cond delay="0"/>
                                  </p:stCondLst>
                                  <p:childTnLst>
                                    <p:cmd type="call" cmd="togglePause">
                                      <p:cBhvr>
                                        <p:cTn id="6" dur="1" fill="hold"/>
                                        <p:tgtEl>
                                          <p:spTgt spid="4"/>
                                        </p:tgtEl>
                                      </p:cBhvr>
                                    </p:cmd>
                                  </p:childTnLst>
                                </p:cTn>
                              </p:par>
                            </p:childTnLst>
                          </p:cTn>
                        </p:par>
                        <p:par>
                          <p:cTn id="7" fill="hold">
                            <p:stCondLst>
                              <p:cond delay="0"/>
                            </p:stCondLst>
                            <p:childTnLst>
                              <p:par>
                                <p:cTn id="8" presetID="1" presetClass="entr" presetSubtype="0" fill="hold" grpId="0" nodeType="afterEffect">
                                  <p:stCondLst>
                                    <p:cond delay="1500"/>
                                  </p:stCondLst>
                                  <p:childTnLst>
                                    <p:set>
                                      <p:cBhvr>
                                        <p:cTn id="9" dur="1" fill="hold">
                                          <p:stCondLst>
                                            <p:cond delay="1999"/>
                                          </p:stCondLst>
                                        </p:cTn>
                                        <p:tgtEl>
                                          <p:spTgt spid="189">
                                            <p:txEl>
                                              <p:pRg st="0" end="0"/>
                                            </p:txEl>
                                          </p:spTgt>
                                        </p:tgtEl>
                                        <p:attrNameLst>
                                          <p:attrName>style.visibility</p:attrName>
                                        </p:attrNameLst>
                                      </p:cBhvr>
                                      <p:to>
                                        <p:strVal val="visible"/>
                                      </p:to>
                                    </p:set>
                                  </p:childTnLst>
                                </p:cTn>
                              </p:par>
                              <p:par>
                                <p:cTn id="10" presetID="1" presetClass="entr" presetSubtype="0" fill="hold" grpId="0" nodeType="withEffect">
                                  <p:stCondLst>
                                    <p:cond delay="2500"/>
                                  </p:stCondLst>
                                  <p:childTnLst>
                                    <p:set>
                                      <p:cBhvr>
                                        <p:cTn id="11" dur="1" fill="hold">
                                          <p:stCondLst>
                                            <p:cond delay="1999"/>
                                          </p:stCondLst>
                                        </p:cTn>
                                        <p:tgtEl>
                                          <p:spTgt spid="189">
                                            <p:txEl>
                                              <p:pRg st="3" end="3"/>
                                            </p:txEl>
                                          </p:spTgt>
                                        </p:tgtEl>
                                        <p:attrNameLst>
                                          <p:attrName>style.visibility</p:attrName>
                                        </p:attrNameLst>
                                      </p:cBhvr>
                                      <p:to>
                                        <p:strVal val="visible"/>
                                      </p:to>
                                    </p:set>
                                  </p:childTnLst>
                                </p:cTn>
                              </p:par>
                            </p:childTnLst>
                          </p:cTn>
                        </p:par>
                        <p:par>
                          <p:cTn id="12" fill="hold">
                            <p:stCondLst>
                              <p:cond delay="4500"/>
                            </p:stCondLst>
                            <p:childTnLst>
                              <p:par>
                                <p:cTn id="13" presetID="1" presetClass="entr" presetSubtype="0" fill="hold" grpId="0" nodeType="afterEffect">
                                  <p:stCondLst>
                                    <p:cond delay="0"/>
                                  </p:stCondLst>
                                  <p:childTnLst>
                                    <p:set>
                                      <p:cBhvr>
                                        <p:cTn id="14" dur="1" fill="hold">
                                          <p:stCondLst>
                                            <p:cond delay="1999"/>
                                          </p:stCondLst>
                                        </p:cTn>
                                        <p:tgtEl>
                                          <p:spTgt spid="189">
                                            <p:txEl>
                                              <p:pRg st="6" end="6"/>
                                            </p:txEl>
                                          </p:spTgt>
                                        </p:tgtEl>
                                        <p:attrNameLst>
                                          <p:attrName>style.visibility</p:attrName>
                                        </p:attrNameLst>
                                      </p:cBhvr>
                                      <p:to>
                                        <p:strVal val="visible"/>
                                      </p:to>
                                    </p:set>
                                  </p:childTnLst>
                                </p:cTn>
                              </p:par>
                              <p:par>
                                <p:cTn id="15" presetID="1" presetClass="entr" presetSubtype="0" fill="hold" grpId="0" nodeType="withEffect">
                                  <p:stCondLst>
                                    <p:cond delay="9000"/>
                                  </p:stCondLst>
                                  <p:childTnLst>
                                    <p:set>
                                      <p:cBhvr>
                                        <p:cTn id="16" dur="1" fill="hold">
                                          <p:stCondLst>
                                            <p:cond delay="0"/>
                                          </p:stCondLst>
                                        </p:cTn>
                                        <p:tgtEl>
                                          <p:spTgt spid="2">
                                            <p:txEl>
                                              <p:pRg st="1" end="1"/>
                                            </p:txEl>
                                          </p:spTgt>
                                        </p:tgtEl>
                                        <p:attrNameLst>
                                          <p:attrName>style.visibility</p:attrName>
                                        </p:attrNameLst>
                                      </p:cBhvr>
                                      <p:to>
                                        <p:strVal val="visible"/>
                                      </p:to>
                                    </p:set>
                                  </p:childTnLst>
                                </p:cTn>
                              </p:par>
                              <p:par>
                                <p:cTn id="17" presetID="1" presetClass="entr" presetSubtype="0" fill="hold" grpId="0" nodeType="withEffect">
                                  <p:stCondLst>
                                    <p:cond delay="1600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par>
                                <p:cTn id="19" presetID="1" presetClass="entr" presetSubtype="0" fill="hold" grpId="0" nodeType="withEffect">
                                  <p:stCondLst>
                                    <p:cond delay="23000"/>
                                  </p:stCondLst>
                                  <p:childTnLst>
                                    <p:set>
                                      <p:cBhvr>
                                        <p:cTn id="20"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1" fill="hold" display="0">
                  <p:stCondLst>
                    <p:cond delay="indefinite"/>
                  </p:stCondLst>
                  <p:endCondLst>
                    <p:cond evt="onStopAudio" delay="0">
                      <p:tgtEl>
                        <p:sldTgt/>
                      </p:tgtEl>
                    </p:cond>
                  </p:endCondLst>
                </p:cTn>
                <p:tgtEl>
                  <p:spTgt spid="4"/>
                </p:tgtEl>
              </p:cMediaNode>
            </p:audio>
          </p:childTnLst>
        </p:cTn>
      </p:par>
    </p:tnLst>
    <p:bldLst>
      <p:bldP spid="189" grpId="0" uiExpand="1" build="p"/>
      <p:bldP spid="2"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2895600" y="764373"/>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dirty="0"/>
              <a:t>Unit Testing</a:t>
            </a:r>
            <a:endParaRPr dirty="0"/>
          </a:p>
        </p:txBody>
      </p:sp>
      <p:sp>
        <p:nvSpPr>
          <p:cNvPr id="196" name="Google Shape;196;g9504e29505_0_0"/>
          <p:cNvSpPr txBox="1">
            <a:spLocks noGrp="1"/>
          </p:cNvSpPr>
          <p:nvPr>
            <p:ph type="body" idx="1"/>
          </p:nvPr>
        </p:nvSpPr>
        <p:spPr>
          <a:xfrm>
            <a:off x="4371974" y="2105949"/>
            <a:ext cx="3448050" cy="594970"/>
          </a:xfrm>
          <a:prstGeom prst="rect">
            <a:avLst/>
          </a:prstGeom>
          <a:noFill/>
          <a:ln>
            <a:noFill/>
          </a:ln>
        </p:spPr>
        <p:txBody>
          <a:bodyPr spcFirstLastPara="1" wrap="square" lIns="91425" tIns="45700" rIns="91425" bIns="45700" anchor="t" anchorCtr="0">
            <a:noAutofit/>
          </a:bodyPr>
          <a:lstStyle/>
          <a:p>
            <a:pPr marL="0" indent="0">
              <a:buNone/>
            </a:pPr>
            <a:r>
              <a:rPr lang="en-US" b="1" dirty="0">
                <a:solidFill>
                  <a:schemeClr val="accent3"/>
                </a:solidFill>
              </a:rPr>
              <a:t>Index Out Of Range</a:t>
            </a:r>
          </a:p>
          <a:p>
            <a:pPr marL="0" indent="0">
              <a:buNone/>
            </a:pPr>
            <a:endParaRPr lang="en-US" dirty="0">
              <a:solidFill>
                <a:schemeClr val="bg1"/>
              </a:solidFill>
            </a:endParaRPr>
          </a:p>
          <a:p>
            <a:pPr marL="0" lvl="0" indent="0" algn="l" rtl="0">
              <a:lnSpc>
                <a:spcPct val="90000"/>
              </a:lnSpc>
              <a:spcBef>
                <a:spcPts val="1000"/>
              </a:spcBef>
              <a:spcAft>
                <a:spcPts val="0"/>
              </a:spcAft>
              <a:buSzPts val="1800"/>
              <a:buNone/>
            </a:pPr>
            <a:endParaRPr lang="en-US" dirty="0"/>
          </a:p>
          <a:p>
            <a:pPr marL="0" lvl="0" indent="0" algn="l" rtl="0">
              <a:lnSpc>
                <a:spcPct val="90000"/>
              </a:lnSpc>
              <a:spcBef>
                <a:spcPts val="1000"/>
              </a:spcBef>
              <a:spcAft>
                <a:spcPts val="0"/>
              </a:spcAft>
              <a:buSzPts val="1800"/>
              <a:buNone/>
            </a:pPr>
            <a:endParaRPr lang="en-US" dirty="0"/>
          </a:p>
          <a:p>
            <a:pPr marL="0" lvl="0" indent="0" algn="l" rtl="0">
              <a:lnSpc>
                <a:spcPct val="90000"/>
              </a:lnSpc>
              <a:spcBef>
                <a:spcPts val="1000"/>
              </a:spcBef>
              <a:spcAft>
                <a:spcPts val="0"/>
              </a:spcAft>
              <a:buSzPts val="1800"/>
              <a:buNone/>
            </a:pPr>
            <a:endParaRPr lang="en-US" dirty="0"/>
          </a:p>
          <a:p>
            <a:pPr marL="0" lvl="0" indent="0" algn="l" rtl="0">
              <a:lnSpc>
                <a:spcPct val="90000"/>
              </a:lnSpc>
              <a:spcBef>
                <a:spcPts val="1000"/>
              </a:spcBef>
              <a:spcAft>
                <a:spcPts val="0"/>
              </a:spcAft>
              <a:buSzPts val="1800"/>
              <a:buNone/>
            </a:pPr>
            <a:endParaRPr lang="en-US" dirty="0"/>
          </a:p>
          <a:p>
            <a:pPr marL="0" lvl="0" indent="0" algn="l" rtl="0">
              <a:lnSpc>
                <a:spcPct val="90000"/>
              </a:lnSpc>
              <a:spcBef>
                <a:spcPts val="1000"/>
              </a:spcBef>
              <a:spcAft>
                <a:spcPts val="0"/>
              </a:spcAft>
              <a:buSzPts val="1800"/>
              <a:buNone/>
            </a:pPr>
            <a:endParaRPr dirty="0"/>
          </a:p>
        </p:txBody>
      </p:sp>
      <p:pic>
        <p:nvPicPr>
          <p:cNvPr id="197" name="Google Shape;197;g9504e29505_0_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Picture 2">
            <a:extLst>
              <a:ext uri="{FF2B5EF4-FFF2-40B4-BE49-F238E27FC236}">
                <a16:creationId xmlns:a16="http://schemas.microsoft.com/office/drawing/2014/main" id="{E62E88D1-768D-9F9D-6E29-E9DFBF3BB616}"/>
              </a:ext>
            </a:extLst>
          </p:cNvPr>
          <p:cNvPicPr>
            <a:picLocks noChangeAspect="1"/>
          </p:cNvPicPr>
          <p:nvPr/>
        </p:nvPicPr>
        <p:blipFill>
          <a:blip r:embed="rId7"/>
          <a:stretch>
            <a:fillRect/>
          </a:stretch>
        </p:blipFill>
        <p:spPr>
          <a:xfrm>
            <a:off x="1465448" y="2996369"/>
            <a:ext cx="9261102" cy="1804259"/>
          </a:xfrm>
          <a:prstGeom prst="rect">
            <a:avLst/>
          </a:prstGeom>
        </p:spPr>
      </p:pic>
      <p:pic>
        <p:nvPicPr>
          <p:cNvPr id="7" name="Picture 6">
            <a:extLst>
              <a:ext uri="{FF2B5EF4-FFF2-40B4-BE49-F238E27FC236}">
                <a16:creationId xmlns:a16="http://schemas.microsoft.com/office/drawing/2014/main" id="{A7297587-779D-9C97-0FAD-7DB7561AE29A}"/>
              </a:ext>
            </a:extLst>
          </p:cNvPr>
          <p:cNvPicPr>
            <a:picLocks noChangeAspect="1"/>
          </p:cNvPicPr>
          <p:nvPr/>
        </p:nvPicPr>
        <p:blipFill>
          <a:blip r:embed="rId8"/>
          <a:stretch>
            <a:fillRect/>
          </a:stretch>
        </p:blipFill>
        <p:spPr>
          <a:xfrm>
            <a:off x="2400904" y="5128715"/>
            <a:ext cx="6548015" cy="623620"/>
          </a:xfrm>
          <a:prstGeom prst="rect">
            <a:avLst/>
          </a:prstGeom>
        </p:spPr>
      </p:pic>
      <p:pic>
        <p:nvPicPr>
          <p:cNvPr id="9" name="Audio 8">
            <a:hlinkClick r:id="" action="ppaction://media"/>
            <a:extLst>
              <a:ext uri="{FF2B5EF4-FFF2-40B4-BE49-F238E27FC236}">
                <a16:creationId xmlns:a16="http://schemas.microsoft.com/office/drawing/2014/main" id="{8943A5A9-38A2-1633-EF58-3CE8E7CD8F06}"/>
              </a:ext>
            </a:extLst>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11836400" y="6502400"/>
            <a:ext cx="203200" cy="203200"/>
          </a:xfrm>
          <a:prstGeom prst="rect">
            <a:avLst/>
          </a:prstGeom>
        </p:spPr>
      </p:pic>
    </p:spTree>
    <p:custDataLst>
      <p:tags r:id="rId1"/>
    </p:custDataLst>
    <p:extLst>
      <p:ext uri="{BB962C8B-B14F-4D97-AF65-F5344CB8AC3E}">
        <p14:creationId xmlns:p14="http://schemas.microsoft.com/office/powerpoint/2010/main" val="673319381"/>
      </p:ext>
    </p:extLst>
  </p:cSld>
  <p:clrMapOvr>
    <a:masterClrMapping/>
  </p:clrMapOvr>
  <mc:AlternateContent xmlns:mc="http://schemas.openxmlformats.org/markup-compatibility/2006" xmlns:p14="http://schemas.microsoft.com/office/powerpoint/2010/main">
    <mc:Choice Requires="p14">
      <p:transition spd="slow" p14:dur="2000" advTm="20821"/>
    </mc:Choice>
    <mc:Fallback xmlns="">
      <p:transition spd="slow" advTm="2082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2895600" y="764373"/>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a:t>Unit Testing</a:t>
            </a:r>
            <a:endParaRPr/>
          </a:p>
        </p:txBody>
      </p:sp>
      <p:sp>
        <p:nvSpPr>
          <p:cNvPr id="196" name="Google Shape;196;g9504e29505_0_0"/>
          <p:cNvSpPr txBox="1">
            <a:spLocks noGrp="1"/>
          </p:cNvSpPr>
          <p:nvPr>
            <p:ph type="body" idx="1"/>
          </p:nvPr>
        </p:nvSpPr>
        <p:spPr>
          <a:xfrm>
            <a:off x="3591846" y="2136262"/>
            <a:ext cx="5008303" cy="619097"/>
          </a:xfrm>
          <a:prstGeom prst="rect">
            <a:avLst/>
          </a:prstGeom>
          <a:noFill/>
          <a:ln>
            <a:noFill/>
          </a:ln>
        </p:spPr>
        <p:txBody>
          <a:bodyPr spcFirstLastPara="1" wrap="square" lIns="91425" tIns="45700" rIns="91425" bIns="45700" anchor="t" anchorCtr="0">
            <a:noAutofit/>
          </a:bodyPr>
          <a:lstStyle/>
          <a:p>
            <a:pPr marL="114300" indent="0">
              <a:buNone/>
            </a:pPr>
            <a:r>
              <a:rPr lang="en-US" b="1" dirty="0">
                <a:solidFill>
                  <a:schemeClr val="accent3"/>
                </a:solidFill>
              </a:rPr>
              <a:t>Collection Smart Pointer Is Not Null</a:t>
            </a:r>
          </a:p>
          <a:p>
            <a:pPr marL="114300" indent="0">
              <a:buNone/>
            </a:pPr>
            <a:endParaRPr lang="en-US" dirty="0">
              <a:solidFill>
                <a:schemeClr val="bg1"/>
              </a:solidFill>
            </a:endParaRPr>
          </a:p>
        </p:txBody>
      </p:sp>
      <p:pic>
        <p:nvPicPr>
          <p:cNvPr id="197" name="Google Shape;197;g9504e29505_0_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Picture 2">
            <a:extLst>
              <a:ext uri="{FF2B5EF4-FFF2-40B4-BE49-F238E27FC236}">
                <a16:creationId xmlns:a16="http://schemas.microsoft.com/office/drawing/2014/main" id="{EF4B2EBC-833F-90BA-29D0-B8B5D9C8981B}"/>
              </a:ext>
            </a:extLst>
          </p:cNvPr>
          <p:cNvPicPr>
            <a:picLocks noChangeAspect="1"/>
          </p:cNvPicPr>
          <p:nvPr/>
        </p:nvPicPr>
        <p:blipFill>
          <a:blip r:embed="rId7"/>
          <a:stretch>
            <a:fillRect/>
          </a:stretch>
        </p:blipFill>
        <p:spPr>
          <a:xfrm>
            <a:off x="2895600" y="2991605"/>
            <a:ext cx="6652304" cy="1926623"/>
          </a:xfrm>
          <a:prstGeom prst="rect">
            <a:avLst/>
          </a:prstGeom>
        </p:spPr>
      </p:pic>
      <p:pic>
        <p:nvPicPr>
          <p:cNvPr id="5" name="Picture 4">
            <a:extLst>
              <a:ext uri="{FF2B5EF4-FFF2-40B4-BE49-F238E27FC236}">
                <a16:creationId xmlns:a16="http://schemas.microsoft.com/office/drawing/2014/main" id="{A1586434-4042-F229-8E28-9B28AAB020F7}"/>
              </a:ext>
            </a:extLst>
          </p:cNvPr>
          <p:cNvPicPr>
            <a:picLocks noChangeAspect="1"/>
          </p:cNvPicPr>
          <p:nvPr/>
        </p:nvPicPr>
        <p:blipFill rotWithShape="1">
          <a:blip r:embed="rId8"/>
          <a:srcRect b="9091"/>
          <a:stretch/>
        </p:blipFill>
        <p:spPr>
          <a:xfrm>
            <a:off x="2307041" y="5283167"/>
            <a:ext cx="7577916" cy="476250"/>
          </a:xfrm>
          <a:prstGeom prst="rect">
            <a:avLst/>
          </a:prstGeom>
        </p:spPr>
      </p:pic>
      <p:pic>
        <p:nvPicPr>
          <p:cNvPr id="4" name="Audio 3">
            <a:hlinkClick r:id="" action="ppaction://media"/>
            <a:extLst>
              <a:ext uri="{FF2B5EF4-FFF2-40B4-BE49-F238E27FC236}">
                <a16:creationId xmlns:a16="http://schemas.microsoft.com/office/drawing/2014/main" id="{90FF756F-71CC-1470-0C23-86E324DC8C20}"/>
              </a:ext>
            </a:extLst>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11836400" y="6502400"/>
            <a:ext cx="203200" cy="2032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12049"/>
    </mc:Choice>
    <mc:Fallback xmlns="">
      <p:transition spd="slow" advTm="1204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COUNT" val="14"/>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 name="TIMING" val="|6.5|16.7"/>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Vapor Trail">
  <a:themeElements>
    <a:clrScheme name="Vapor Trail">
      <a:dk1>
        <a:srgbClr val="000000"/>
      </a:dk1>
      <a:lt1>
        <a:srgbClr val="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9267F6D1A260A4394C18F5AF72445EA" ma:contentTypeVersion="3" ma:contentTypeDescription="Create a new document." ma:contentTypeScope="" ma:versionID="d6a723735a0ade9a92961b83aee31dda">
  <xsd:schema xmlns:xsd="http://www.w3.org/2001/XMLSchema" xmlns:xs="http://www.w3.org/2001/XMLSchema" xmlns:p="http://schemas.microsoft.com/office/2006/metadata/properties" targetNamespace="http://schemas.microsoft.com/office/2006/metadata/properties" ma:root="true" ma:fieldsID="e345bd7673956a623930e5662e321f3a">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4"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3DB4D054-FC38-43E0-B24C-8E3420B75B8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F398236C-7FA9-40C9-B456-AA158A506A32}">
  <ds:schemaRefs>
    <ds:schemaRef ds:uri="http://schemas.microsoft.com/sharepoint/v3/contenttype/forms"/>
  </ds:schemaRefs>
</ds:datastoreItem>
</file>

<file path=customXml/itemProps3.xml><?xml version="1.0" encoding="utf-8"?>
<ds:datastoreItem xmlns:ds="http://schemas.openxmlformats.org/officeDocument/2006/customXml" ds:itemID="{3E9B35DD-16B6-4415-A905-CDACA4FC6DBE}">
  <ds:schemaRefs>
    <ds:schemaRef ds:uri="http://www.w3.org/XML/1998/namespace"/>
    <ds:schemaRef ds:uri="http://purl.org/dc/terms/"/>
    <ds:schemaRef ds:uri="http://purl.org/dc/dcmitype/"/>
    <ds:schemaRef ds:uri="http://schemas.microsoft.com/office/2006/documentManagement/types"/>
    <ds:schemaRef ds:uri="http://purl.org/dc/elements/1.1/"/>
    <ds:schemaRef ds:uri="http://schemas.microsoft.com/office/infopath/2007/PartnerControls"/>
    <ds:schemaRef ds:uri="http://schemas.openxmlformats.org/package/2006/metadata/core-properties"/>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otalTime>4796</TotalTime>
  <Words>2265</Words>
  <Application>Microsoft Office PowerPoint</Application>
  <PresentationFormat>Widescreen</PresentationFormat>
  <Paragraphs>284</Paragraphs>
  <Slides>17</Slides>
  <Notes>17</Notes>
  <HiddenSlides>0</HiddenSlides>
  <MMClips>17</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Calibri</vt:lpstr>
      <vt:lpstr>Symbol</vt:lpstr>
      <vt:lpstr>Century Gothic</vt:lpstr>
      <vt:lpstr>Arial</vt:lpstr>
      <vt:lpstr>Vapor Trail</vt:lpstr>
      <vt:lpstr>Green Pace</vt:lpstr>
      <vt:lpstr>OVERVIEW: DEFENSE IN DEPTH</vt:lpstr>
      <vt:lpstr>THREATS MATRIX</vt:lpstr>
      <vt:lpstr>10 PRINCIPLES</vt:lpstr>
      <vt:lpstr>CODING STANDARDS</vt:lpstr>
      <vt:lpstr>ENCRYPTION POLICIES</vt:lpstr>
      <vt:lpstr>TRIPLE-A POLICIES</vt:lpstr>
      <vt:lpstr>Unit Testing</vt:lpstr>
      <vt:lpstr>Unit Testing</vt:lpstr>
      <vt:lpstr>Unit Testing</vt:lpstr>
      <vt:lpstr>Unit Testing</vt:lpstr>
      <vt:lpstr>AUTOMATION SUMMARY</vt:lpstr>
      <vt:lpstr>TOOLS</vt:lpstr>
      <vt:lpstr>RISKS AND BENEFITS</vt:lpstr>
      <vt:lpstr>RECOMMENDATIONS</vt:lpstr>
      <vt:lpstr>CONCLUSIONS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405 Project Two Presentation Template</dc:title>
  <dc:creator>Kathy Shields</dc:creator>
  <cp:lastModifiedBy>jessica Ayer</cp:lastModifiedBy>
  <cp:revision>19</cp:revision>
  <dcterms:created xsi:type="dcterms:W3CDTF">2020-08-19T17:59:24Z</dcterms:created>
  <dcterms:modified xsi:type="dcterms:W3CDTF">2022-12-11T19:00:20Z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DA78308B-55B0-44AB-B406-C6A80F5E53EB</vt:lpwstr>
  </property>
  <property fmtid="{D5CDD505-2E9C-101B-9397-08002B2CF9AE}" pid="3" name="ArticulatePath">
    <vt:lpwstr>CS 405 P2 Presentation Template</vt:lpwstr>
  </property>
  <property fmtid="{D5CDD505-2E9C-101B-9397-08002B2CF9AE}" pid="4" name="ContentTypeId">
    <vt:lpwstr>0x01010019267F6D1A260A4394C18F5AF72445EA</vt:lpwstr>
  </property>
</Properties>
</file>